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9" r:id="rId3"/>
    <p:sldId id="285" r:id="rId4"/>
    <p:sldId id="318" r:id="rId5"/>
    <p:sldId id="319" r:id="rId6"/>
    <p:sldId id="321" r:id="rId7"/>
    <p:sldId id="323" r:id="rId8"/>
    <p:sldId id="324" r:id="rId9"/>
    <p:sldId id="322" r:id="rId10"/>
    <p:sldId id="320" r:id="rId11"/>
    <p:sldId id="303" r:id="rId12"/>
    <p:sldId id="325" r:id="rId13"/>
    <p:sldId id="326" r:id="rId14"/>
    <p:sldId id="327" r:id="rId15"/>
    <p:sldId id="328" r:id="rId16"/>
    <p:sldId id="329" r:id="rId17"/>
    <p:sldId id="332" r:id="rId18"/>
    <p:sldId id="331" r:id="rId19"/>
    <p:sldId id="330" r:id="rId20"/>
    <p:sldId id="268" r:id="rId21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5" d="100"/>
          <a:sy n="75" d="100"/>
        </p:scale>
        <p:origin x="-2580" y="-7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DCDE3-5BAA-4049-8B37-E5FC652360BD}" type="datetimeFigureOut">
              <a:rPr lang="it-IT" smtClean="0"/>
              <a:pPr/>
              <a:t>29/06/2016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C5E55B-A0C4-438A-99DB-34A3209C5B6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DCDE3-5BAA-4049-8B37-E5FC652360BD}" type="datetimeFigureOut">
              <a:rPr lang="it-IT" smtClean="0"/>
              <a:pPr/>
              <a:t>29/06/2016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C5E55B-A0C4-438A-99DB-34A3209C5B6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DCDE3-5BAA-4049-8B37-E5FC652360BD}" type="datetimeFigureOut">
              <a:rPr lang="it-IT" smtClean="0"/>
              <a:pPr/>
              <a:t>29/06/2016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C5E55B-A0C4-438A-99DB-34A3209C5B6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DCDE3-5BAA-4049-8B37-E5FC652360BD}" type="datetimeFigureOut">
              <a:rPr lang="it-IT" smtClean="0"/>
              <a:pPr/>
              <a:t>29/06/2016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C5E55B-A0C4-438A-99DB-34A3209C5B6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DCDE3-5BAA-4049-8B37-E5FC652360BD}" type="datetimeFigureOut">
              <a:rPr lang="it-IT" smtClean="0"/>
              <a:pPr/>
              <a:t>29/06/2016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C5E55B-A0C4-438A-99DB-34A3209C5B6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DCDE3-5BAA-4049-8B37-E5FC652360BD}" type="datetimeFigureOut">
              <a:rPr lang="it-IT" smtClean="0"/>
              <a:pPr/>
              <a:t>29/06/2016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C5E55B-A0C4-438A-99DB-34A3209C5B6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DCDE3-5BAA-4049-8B37-E5FC652360BD}" type="datetimeFigureOut">
              <a:rPr lang="it-IT" smtClean="0"/>
              <a:pPr/>
              <a:t>29/06/2016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C5E55B-A0C4-438A-99DB-34A3209C5B6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DCDE3-5BAA-4049-8B37-E5FC652360BD}" type="datetimeFigureOut">
              <a:rPr lang="it-IT" smtClean="0"/>
              <a:pPr/>
              <a:t>29/06/2016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C5E55B-A0C4-438A-99DB-34A3209C5B6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DCDE3-5BAA-4049-8B37-E5FC652360BD}" type="datetimeFigureOut">
              <a:rPr lang="it-IT" smtClean="0"/>
              <a:pPr/>
              <a:t>29/06/2016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C5E55B-A0C4-438A-99DB-34A3209C5B6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DCDE3-5BAA-4049-8B37-E5FC652360BD}" type="datetimeFigureOut">
              <a:rPr lang="it-IT" smtClean="0"/>
              <a:pPr/>
              <a:t>29/06/2016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C5E55B-A0C4-438A-99DB-34A3209C5B6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DCDE3-5BAA-4049-8B37-E5FC652360BD}" type="datetimeFigureOut">
              <a:rPr lang="it-IT" smtClean="0"/>
              <a:pPr/>
              <a:t>29/06/2016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C5E55B-A0C4-438A-99DB-34A3209C5B6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FDCDE3-5BAA-4049-8B37-E5FC652360BD}" type="datetimeFigureOut">
              <a:rPr lang="it-IT" smtClean="0"/>
              <a:pPr/>
              <a:t>29/06/2016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C5E55B-A0C4-438A-99DB-34A3209C5B6A}" type="slidenum">
              <a:rPr lang="it-IT" smtClean="0"/>
              <a:pPr/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fad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VM-SERVERFILE\usersnew\CAP\Cpg\Privata\UFFICIO\Attività del Centro\2015-2016\GMG Cracovia 2016\Video\Presentazione in Seminario\Copertina slid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\\VM-SERVERFILE\usersnew\CAP\Cpg\Privata\UFFICIO\Attività del Centro\2015-2016\GMG Cracovia 2016\Video\Presentazione in Seminario\Slide intern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CasellaDiTesto 2"/>
          <p:cNvSpPr txBox="1"/>
          <p:nvPr/>
        </p:nvSpPr>
        <p:spPr>
          <a:xfrm>
            <a:off x="395536" y="828001"/>
            <a:ext cx="388561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3200" b="1" dirty="0" smtClean="0">
                <a:solidFill>
                  <a:schemeClr val="bg1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Varie ed eventuali</a:t>
            </a:r>
            <a:endParaRPr lang="it-IT" sz="3200" b="1" dirty="0">
              <a:solidFill>
                <a:schemeClr val="bg1"/>
              </a:solidFill>
              <a:latin typeface="Open Sans" pitchFamily="34" charset="0"/>
              <a:ea typeface="Open Sans" pitchFamily="34" charset="0"/>
              <a:cs typeface="Open Sans" pitchFamily="34" charset="0"/>
            </a:endParaRPr>
          </a:p>
        </p:txBody>
      </p:sp>
      <p:sp>
        <p:nvSpPr>
          <p:cNvPr id="4" name="CasellaDiTesto 3"/>
          <p:cNvSpPr txBox="1"/>
          <p:nvPr/>
        </p:nvSpPr>
        <p:spPr>
          <a:xfrm>
            <a:off x="395536" y="1977561"/>
            <a:ext cx="8280920" cy="46166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it-IT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Preghiera in Parrocchia</a:t>
            </a: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it-IT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Libretto diocesano</a:t>
            </a: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it-IT" sz="28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ePrex</a:t>
            </a:r>
            <a:endParaRPr lang="it-IT" sz="2800" dirty="0" smtClean="0">
              <a:solidFill>
                <a:schemeClr val="tx1">
                  <a:lumMod val="65000"/>
                  <a:lumOff val="35000"/>
                </a:schemeClr>
              </a:solidFill>
              <a:latin typeface="Open Sans" pitchFamily="34" charset="0"/>
              <a:ea typeface="Open Sans" pitchFamily="34" charset="0"/>
              <a:cs typeface="Open Sans" pitchFamily="34" charset="0"/>
            </a:endParaRP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it-IT" sz="28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#GMGUdine</a:t>
            </a:r>
            <a:r>
              <a:rPr lang="it-IT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 </a:t>
            </a:r>
            <a:r>
              <a:rPr lang="it-IT" sz="28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e…</a:t>
            </a:r>
            <a:r>
              <a:rPr lang="it-IT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 altri!</a:t>
            </a: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it-IT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Anomalie iscrizioni</a:t>
            </a: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it-IT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La Vita Cattolica</a:t>
            </a: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it-IT" sz="28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Remind</a:t>
            </a:r>
            <a:r>
              <a:rPr lang="it-IT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 vari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\\VM-SERVERFILE\usersnew\CAP\Cpg\Privata\UFFICIO\Attività del Centro\2015-2016\GMG Cracovia 2016\Video\Presentazione in Seminario\Slide intern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CasellaDiTesto 2"/>
          <p:cNvSpPr txBox="1"/>
          <p:nvPr/>
        </p:nvSpPr>
        <p:spPr>
          <a:xfrm>
            <a:off x="395536" y="828001"/>
            <a:ext cx="495783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3200" b="1" dirty="0" smtClean="0">
                <a:solidFill>
                  <a:schemeClr val="bg1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Preghiera in Parrocchia</a:t>
            </a:r>
            <a:endParaRPr lang="it-IT" sz="3200" b="1" dirty="0">
              <a:solidFill>
                <a:schemeClr val="bg1"/>
              </a:solidFill>
              <a:latin typeface="Open Sans" pitchFamily="34" charset="0"/>
              <a:ea typeface="Open Sans" pitchFamily="34" charset="0"/>
              <a:cs typeface="Open Sans" pitchFamily="34" charset="0"/>
            </a:endParaRPr>
          </a:p>
        </p:txBody>
      </p:sp>
      <p:sp>
        <p:nvSpPr>
          <p:cNvPr id="4" name="CasellaDiTesto 3"/>
          <p:cNvSpPr txBox="1"/>
          <p:nvPr/>
        </p:nvSpPr>
        <p:spPr>
          <a:xfrm>
            <a:off x="395536" y="2204864"/>
            <a:ext cx="8136904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Obiettivo: aiutare i giovani a vivere bene la GMG tramite la preghiera della loro comunità di origine, la quale è chiamata a “farsi prossima” dei propri ragazzi.</a:t>
            </a:r>
          </a:p>
          <a:p>
            <a:endParaRPr lang="it-IT" sz="2800" dirty="0" smtClean="0">
              <a:solidFill>
                <a:schemeClr val="tx1">
                  <a:lumMod val="65000"/>
                  <a:lumOff val="35000"/>
                </a:schemeClr>
              </a:solidFill>
              <a:latin typeface="Open Sans" pitchFamily="34" charset="0"/>
              <a:ea typeface="Open Sans" pitchFamily="34" charset="0"/>
              <a:cs typeface="Open Sans" pitchFamily="34" charset="0"/>
              <a:sym typeface="Wingdings" pitchFamily="2" charset="2"/>
            </a:endParaRPr>
          </a:p>
          <a:p>
            <a:r>
              <a:rPr lang="it-IT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Open Sans" pitchFamily="34" charset="0"/>
                <a:ea typeface="Open Sans" pitchFamily="34" charset="0"/>
                <a:cs typeface="Open Sans" pitchFamily="34" charset="0"/>
                <a:sym typeface="Wingdings" pitchFamily="2" charset="2"/>
              </a:rPr>
              <a:t>Ciascuno può adattare lo schema a seconda delle proprie esigenze</a:t>
            </a:r>
            <a:endParaRPr lang="it-IT" sz="2800" dirty="0" smtClean="0">
              <a:solidFill>
                <a:schemeClr val="tx1">
                  <a:lumMod val="65000"/>
                  <a:lumOff val="35000"/>
                </a:schemeClr>
              </a:solidFill>
              <a:latin typeface="Open Sans" pitchFamily="34" charset="0"/>
              <a:ea typeface="Open Sans" pitchFamily="34" charset="0"/>
              <a:cs typeface="Open Sans" pitchFamily="34" charset="0"/>
              <a:sym typeface="Wingdings" pitchFamily="2" charset="2"/>
            </a:endParaRPr>
          </a:p>
        </p:txBody>
      </p:sp>
    </p:spTree>
  </p:cSld>
  <p:clrMapOvr>
    <a:masterClrMapping/>
  </p:clrMapOvr>
  <p:transition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\\VM-SERVERFILE\usersnew\CAP\Cpg\Privata\UFFICIO\Attività del Centro\2015-2016\GMG Cracovia 2016\Video\Presentazione in Seminario\Slide intern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CasellaDiTesto 2"/>
          <p:cNvSpPr txBox="1"/>
          <p:nvPr/>
        </p:nvSpPr>
        <p:spPr>
          <a:xfrm>
            <a:off x="395536" y="828001"/>
            <a:ext cx="400923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3200" b="1" dirty="0" smtClean="0">
                <a:solidFill>
                  <a:schemeClr val="bg1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Libretto diocesano</a:t>
            </a:r>
            <a:endParaRPr lang="it-IT" sz="3200" b="1" dirty="0">
              <a:solidFill>
                <a:schemeClr val="bg1"/>
              </a:solidFill>
              <a:latin typeface="Open Sans" pitchFamily="34" charset="0"/>
              <a:ea typeface="Open Sans" pitchFamily="34" charset="0"/>
              <a:cs typeface="Open Sans" pitchFamily="34" charset="0"/>
            </a:endParaRPr>
          </a:p>
        </p:txBody>
      </p:sp>
      <p:pic>
        <p:nvPicPr>
          <p:cNvPr id="61443" name="Picture 3" descr="\\VM-SERVERFILE\usersnew\CAP\Cpg\Privata\UFFICIO\Attività del Centro\2015-2016\GMG Cracovia 2016\Libretto\Grafica\Copertina libretto VERSIONE LUNG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1411519">
            <a:off x="1079013" y="2221781"/>
            <a:ext cx="3024336" cy="4291385"/>
          </a:xfrm>
          <a:prstGeom prst="rect">
            <a:avLst/>
          </a:prstGeom>
          <a:noFill/>
        </p:spPr>
      </p:pic>
      <p:pic>
        <p:nvPicPr>
          <p:cNvPr id="61444" name="Picture 4" descr="\\VM-SERVERFILE\usersnew\CAP\Cpg\Privata\UFFICIO\Attività del Centro\2015-2016\GMG Cracovia 2016\Libretto\Grafica\Copertina libretto VERSIONE BREVE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202940">
            <a:off x="4844975" y="2149775"/>
            <a:ext cx="3146335" cy="4464496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\\VM-SERVERFILE\usersnew\CAP\Cpg\Privata\UFFICIO\Attività del Centro\2015-2016\GMG Cracovia 2016\Video\Presentazione in Seminario\Slide intern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CasellaDiTesto 2"/>
          <p:cNvSpPr txBox="1"/>
          <p:nvPr/>
        </p:nvSpPr>
        <p:spPr>
          <a:xfrm>
            <a:off x="395536" y="828001"/>
            <a:ext cx="400923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3200" b="1" dirty="0" smtClean="0">
                <a:solidFill>
                  <a:schemeClr val="bg1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Libretto diocesano</a:t>
            </a:r>
            <a:endParaRPr lang="it-IT" sz="3200" b="1" dirty="0">
              <a:solidFill>
                <a:schemeClr val="bg1"/>
              </a:solidFill>
              <a:latin typeface="Open Sans" pitchFamily="34" charset="0"/>
              <a:ea typeface="Open Sans" pitchFamily="34" charset="0"/>
              <a:cs typeface="Open Sans" pitchFamily="34" charset="0"/>
            </a:endParaRPr>
          </a:p>
        </p:txBody>
      </p:sp>
      <p:sp>
        <p:nvSpPr>
          <p:cNvPr id="4" name="CasellaDiTesto 3"/>
          <p:cNvSpPr txBox="1"/>
          <p:nvPr/>
        </p:nvSpPr>
        <p:spPr>
          <a:xfrm>
            <a:off x="395536" y="2204864"/>
            <a:ext cx="8136904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60000" indent="-360000">
              <a:buFont typeface="Arial" pitchFamily="34" charset="0"/>
              <a:buChar char="•"/>
            </a:pPr>
            <a:r>
              <a:rPr lang="it-IT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Guida alle città (Vienna, Częstochowa, Varsavia</a:t>
            </a:r>
            <a:r>
              <a:rPr lang="it-IT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, </a:t>
            </a:r>
            <a:r>
              <a:rPr lang="it-IT" sz="28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Łomża</a:t>
            </a:r>
            <a:r>
              <a:rPr lang="it-IT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)</a:t>
            </a:r>
          </a:p>
          <a:p>
            <a:pPr marL="360000" indent="-360000">
              <a:buFont typeface="Arial" pitchFamily="34" charset="0"/>
              <a:buChar char="•"/>
            </a:pPr>
            <a:r>
              <a:rPr lang="it-IT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Open Sans" pitchFamily="34" charset="0"/>
                <a:ea typeface="Open Sans" pitchFamily="34" charset="0"/>
                <a:cs typeface="Open Sans" pitchFamily="34" charset="0"/>
                <a:sym typeface="Wingdings" pitchFamily="2" charset="2"/>
              </a:rPr>
              <a:t>Guida a Cracovia</a:t>
            </a:r>
          </a:p>
          <a:p>
            <a:pPr marL="360000" indent="-360000">
              <a:buFont typeface="Arial" pitchFamily="34" charset="0"/>
              <a:buChar char="•"/>
            </a:pPr>
            <a:r>
              <a:rPr lang="it-IT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Open Sans" pitchFamily="34" charset="0"/>
                <a:ea typeface="Open Sans" pitchFamily="34" charset="0"/>
                <a:cs typeface="Open Sans" pitchFamily="34" charset="0"/>
                <a:sym typeface="Wingdings" pitchFamily="2" charset="2"/>
              </a:rPr>
              <a:t>Significato della GMG</a:t>
            </a:r>
          </a:p>
          <a:p>
            <a:pPr marL="360000" indent="-360000">
              <a:buFont typeface="Arial" pitchFamily="34" charset="0"/>
              <a:buChar char="•"/>
            </a:pPr>
            <a:r>
              <a:rPr lang="it-IT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Open Sans" pitchFamily="34" charset="0"/>
                <a:ea typeface="Open Sans" pitchFamily="34" charset="0"/>
                <a:cs typeface="Open Sans" pitchFamily="34" charset="0"/>
                <a:sym typeface="Wingdings" pitchFamily="2" charset="2"/>
              </a:rPr>
              <a:t>Storia della Polonia</a:t>
            </a:r>
            <a:endParaRPr lang="it-IT" sz="2800" dirty="0" smtClean="0">
              <a:solidFill>
                <a:schemeClr val="tx1">
                  <a:lumMod val="65000"/>
                  <a:lumOff val="35000"/>
                </a:schemeClr>
              </a:solidFill>
              <a:latin typeface="Open Sans" pitchFamily="34" charset="0"/>
              <a:ea typeface="Open Sans" pitchFamily="34" charset="0"/>
              <a:cs typeface="Open Sans" pitchFamily="34" charset="0"/>
              <a:sym typeface="Wingdings" pitchFamily="2" charset="2"/>
            </a:endParaRPr>
          </a:p>
          <a:p>
            <a:pPr marL="360000" indent="-360000">
              <a:buFont typeface="Arial" pitchFamily="34" charset="0"/>
              <a:buChar char="•"/>
            </a:pPr>
            <a:r>
              <a:rPr lang="it-IT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Open Sans" pitchFamily="34" charset="0"/>
                <a:ea typeface="Open Sans" pitchFamily="34" charset="0"/>
                <a:cs typeface="Open Sans" pitchFamily="34" charset="0"/>
                <a:sym typeface="Wingdings" pitchFamily="2" charset="2"/>
              </a:rPr>
              <a:t>Breve guida ad Auschwitz</a:t>
            </a:r>
          </a:p>
          <a:p>
            <a:pPr marL="360000" indent="-360000">
              <a:buFont typeface="Arial" pitchFamily="34" charset="0"/>
              <a:buChar char="•"/>
            </a:pPr>
            <a:r>
              <a:rPr lang="it-IT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Open Sans" pitchFamily="34" charset="0"/>
                <a:ea typeface="Open Sans" pitchFamily="34" charset="0"/>
                <a:cs typeface="Open Sans" pitchFamily="34" charset="0"/>
                <a:sym typeface="Wingdings" pitchFamily="2" charset="2"/>
              </a:rPr>
              <a:t>Liturgie (S. Messe) e canzoniere</a:t>
            </a:r>
          </a:p>
          <a:p>
            <a:pPr marL="360000" indent="-360000">
              <a:buFont typeface="Arial" pitchFamily="34" charset="0"/>
              <a:buChar char="•"/>
            </a:pPr>
            <a:r>
              <a:rPr lang="it-IT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Open Sans" pitchFamily="34" charset="0"/>
                <a:ea typeface="Open Sans" pitchFamily="34" charset="0"/>
                <a:cs typeface="Open Sans" pitchFamily="34" charset="0"/>
                <a:sym typeface="Wingdings" pitchFamily="2" charset="2"/>
              </a:rPr>
              <a:t>Info e recapiti utili</a:t>
            </a:r>
          </a:p>
          <a:p>
            <a:pPr marL="360000" indent="-360000">
              <a:buFont typeface="Arial" pitchFamily="34" charset="0"/>
              <a:buChar char="•"/>
            </a:pPr>
            <a:r>
              <a:rPr lang="it-IT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Open Sans" pitchFamily="34" charset="0"/>
                <a:ea typeface="Open Sans" pitchFamily="34" charset="0"/>
                <a:cs typeface="Open Sans" pitchFamily="34" charset="0"/>
                <a:sym typeface="Wingdings" pitchFamily="2" charset="2"/>
              </a:rPr>
              <a:t>Piccolo dizionario essenziale</a:t>
            </a:r>
          </a:p>
          <a:p>
            <a:pPr marL="360000" indent="-360000">
              <a:buFont typeface="Arial" pitchFamily="34" charset="0"/>
              <a:buChar char="•"/>
            </a:pPr>
            <a:r>
              <a:rPr lang="it-IT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Open Sans" pitchFamily="34" charset="0"/>
                <a:ea typeface="Open Sans" pitchFamily="34" charset="0"/>
                <a:cs typeface="Open Sans" pitchFamily="34" charset="0"/>
                <a:sym typeface="Wingdings" pitchFamily="2" charset="2"/>
              </a:rPr>
              <a:t>Sezione “catechesi e arte”</a:t>
            </a:r>
            <a:endParaRPr lang="it-IT" sz="2800" dirty="0" smtClean="0">
              <a:solidFill>
                <a:schemeClr val="tx1">
                  <a:lumMod val="65000"/>
                  <a:lumOff val="35000"/>
                </a:schemeClr>
              </a:solidFill>
              <a:latin typeface="Open Sans" pitchFamily="34" charset="0"/>
              <a:ea typeface="Open Sans" pitchFamily="34" charset="0"/>
              <a:cs typeface="Open Sans" pitchFamily="34" charset="0"/>
              <a:sym typeface="Wingdings" pitchFamily="2" charset="2"/>
            </a:endParaRPr>
          </a:p>
        </p:txBody>
      </p:sp>
    </p:spTree>
  </p:cSld>
  <p:clrMapOvr>
    <a:masterClrMapping/>
  </p:clrMapOvr>
  <p:transition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\\VM-SERVERFILE\usersnew\CAP\Cpg\Privata\UFFICIO\Attività del Centro\2015-2016\GMG Cracovia 2016\Video\Presentazione in Seminario\Slide intern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CasellaDiTesto 2"/>
          <p:cNvSpPr txBox="1"/>
          <p:nvPr/>
        </p:nvSpPr>
        <p:spPr>
          <a:xfrm>
            <a:off x="395536" y="828001"/>
            <a:ext cx="133363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3200" b="1" dirty="0" err="1" smtClean="0">
                <a:solidFill>
                  <a:schemeClr val="bg1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ePrex</a:t>
            </a:r>
            <a:endParaRPr lang="it-IT" sz="3200" b="1" dirty="0">
              <a:solidFill>
                <a:schemeClr val="bg1"/>
              </a:solidFill>
              <a:latin typeface="Open Sans" pitchFamily="34" charset="0"/>
              <a:ea typeface="Open Sans" pitchFamily="34" charset="0"/>
              <a:cs typeface="Open Sans" pitchFamily="34" charset="0"/>
            </a:endParaRPr>
          </a:p>
        </p:txBody>
      </p:sp>
      <p:sp>
        <p:nvSpPr>
          <p:cNvPr id="4" name="CasellaDiTesto 3"/>
          <p:cNvSpPr txBox="1"/>
          <p:nvPr/>
        </p:nvSpPr>
        <p:spPr>
          <a:xfrm>
            <a:off x="395536" y="2204864"/>
            <a:ext cx="4824536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Nel libretto diocesano non ci saranno Vespri e compieta. Consigliamo di scaricare l’</a:t>
            </a:r>
            <a:r>
              <a:rPr lang="it-IT" sz="32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app</a:t>
            </a:r>
            <a:r>
              <a:rPr lang="it-IT" sz="3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 </a:t>
            </a:r>
            <a:r>
              <a:rPr lang="it-IT" sz="32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ePrex</a:t>
            </a:r>
            <a:r>
              <a:rPr lang="it-IT" sz="3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, disponibile gratuitamente per tutte le piattaforme mobili.</a:t>
            </a:r>
            <a:endParaRPr lang="it-IT" sz="3200" dirty="0" smtClean="0">
              <a:solidFill>
                <a:schemeClr val="tx1">
                  <a:lumMod val="65000"/>
                  <a:lumOff val="35000"/>
                </a:schemeClr>
              </a:solidFill>
              <a:latin typeface="Open Sans" pitchFamily="34" charset="0"/>
              <a:ea typeface="Open Sans" pitchFamily="34" charset="0"/>
              <a:cs typeface="Open Sans" pitchFamily="34" charset="0"/>
              <a:sym typeface="Wingdings" pitchFamily="2" charset="2"/>
            </a:endParaRPr>
          </a:p>
        </p:txBody>
      </p:sp>
      <p:pic>
        <p:nvPicPr>
          <p:cNvPr id="62466" name="Picture 2" descr="https://lh3.googleusercontent.com/PpZMRp0bjKFrmzQkUqmzhFLDqnZcdsIu8XTH1nx_zL-Py0BveHYQk9atzK1XaWIZLNY=w30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48064" y="2348880"/>
            <a:ext cx="3600400" cy="3600400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\\VM-SERVERFILE\usersnew\CAP\Cpg\Privata\UFFICIO\Attività del Centro\2015-2016\GMG Cracovia 2016\Video\Presentazione in Seminario\Slide intern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CasellaDiTesto 2"/>
          <p:cNvSpPr txBox="1"/>
          <p:nvPr/>
        </p:nvSpPr>
        <p:spPr>
          <a:xfrm>
            <a:off x="395536" y="828001"/>
            <a:ext cx="263565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3200" b="1" dirty="0" err="1" smtClean="0">
                <a:solidFill>
                  <a:schemeClr val="bg1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#GMGUdine</a:t>
            </a:r>
            <a:endParaRPr lang="it-IT" sz="3200" b="1" dirty="0">
              <a:solidFill>
                <a:schemeClr val="bg1"/>
              </a:solidFill>
              <a:latin typeface="Open Sans" pitchFamily="34" charset="0"/>
              <a:ea typeface="Open Sans" pitchFamily="34" charset="0"/>
              <a:cs typeface="Open Sans" pitchFamily="34" charset="0"/>
            </a:endParaRPr>
          </a:p>
        </p:txBody>
      </p:sp>
      <p:sp>
        <p:nvSpPr>
          <p:cNvPr id="4" name="CasellaDiTesto 3"/>
          <p:cNvSpPr txBox="1"/>
          <p:nvPr/>
        </p:nvSpPr>
        <p:spPr>
          <a:xfrm>
            <a:off x="395536" y="2204864"/>
            <a:ext cx="4248472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Hashtag</a:t>
            </a:r>
            <a:r>
              <a:rPr lang="it-IT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 ufficiale della spedizion</a:t>
            </a:r>
            <a:r>
              <a:rPr lang="it-IT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e udinese in Polonia! L’</a:t>
            </a:r>
            <a:r>
              <a:rPr lang="it-IT" sz="28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hashtag</a:t>
            </a:r>
            <a:r>
              <a:rPr lang="it-IT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 è già attivo su </a:t>
            </a:r>
            <a:r>
              <a:rPr lang="it-IT" sz="28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Twitter</a:t>
            </a:r>
            <a:r>
              <a:rPr lang="it-IT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, </a:t>
            </a:r>
            <a:r>
              <a:rPr lang="it-IT" sz="28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Facebook</a:t>
            </a:r>
            <a:r>
              <a:rPr lang="it-IT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, </a:t>
            </a:r>
            <a:r>
              <a:rPr lang="it-IT" sz="28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Instagram</a:t>
            </a:r>
            <a:r>
              <a:rPr lang="it-IT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.</a:t>
            </a:r>
          </a:p>
          <a:p>
            <a:endParaRPr lang="it-IT" sz="2800" dirty="0" smtClean="0">
              <a:solidFill>
                <a:schemeClr val="tx1">
                  <a:lumMod val="65000"/>
                  <a:lumOff val="35000"/>
                </a:schemeClr>
              </a:solidFill>
              <a:latin typeface="Open Sans" pitchFamily="34" charset="0"/>
              <a:ea typeface="Open Sans" pitchFamily="34" charset="0"/>
              <a:cs typeface="Open Sans" pitchFamily="34" charset="0"/>
              <a:sym typeface="Wingdings" pitchFamily="2" charset="2"/>
            </a:endParaRPr>
          </a:p>
          <a:p>
            <a:r>
              <a:rPr lang="it-IT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Open Sans" pitchFamily="34" charset="0"/>
                <a:ea typeface="Open Sans" pitchFamily="34" charset="0"/>
                <a:cs typeface="Open Sans" pitchFamily="34" charset="0"/>
                <a:sym typeface="Wingdings" pitchFamily="2" charset="2"/>
              </a:rPr>
              <a:t>Sul sito </a:t>
            </a:r>
            <a:r>
              <a:rPr lang="it-IT" sz="2800" dirty="0" smtClean="0">
                <a:solidFill>
                  <a:srgbClr val="C00000"/>
                </a:solidFill>
                <a:latin typeface="Open Sans" pitchFamily="34" charset="0"/>
                <a:ea typeface="Open Sans" pitchFamily="34" charset="0"/>
                <a:cs typeface="Open Sans" pitchFamily="34" charset="0"/>
                <a:sym typeface="Wingdings" pitchFamily="2" charset="2"/>
              </a:rPr>
              <a:t>www.pgudine.it</a:t>
            </a:r>
            <a:r>
              <a:rPr lang="it-IT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Open Sans" pitchFamily="34" charset="0"/>
                <a:ea typeface="Open Sans" pitchFamily="34" charset="0"/>
                <a:cs typeface="Open Sans" pitchFamily="34" charset="0"/>
                <a:sym typeface="Wingdings" pitchFamily="2" charset="2"/>
              </a:rPr>
              <a:t> è possibile seguire la diretta </a:t>
            </a:r>
            <a:r>
              <a:rPr lang="it-IT" sz="28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Open Sans" pitchFamily="34" charset="0"/>
                <a:ea typeface="Open Sans" pitchFamily="34" charset="0"/>
                <a:cs typeface="Open Sans" pitchFamily="34" charset="0"/>
                <a:sym typeface="Wingdings" pitchFamily="2" charset="2"/>
              </a:rPr>
              <a:t>Twitter</a:t>
            </a:r>
            <a:r>
              <a:rPr lang="it-IT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Open Sans" pitchFamily="34" charset="0"/>
                <a:ea typeface="Open Sans" pitchFamily="34" charset="0"/>
                <a:cs typeface="Open Sans" pitchFamily="34" charset="0"/>
                <a:sym typeface="Wingdings" pitchFamily="2" charset="2"/>
              </a:rPr>
              <a:t> della GMG</a:t>
            </a:r>
          </a:p>
        </p:txBody>
      </p:sp>
      <p:pic>
        <p:nvPicPr>
          <p:cNvPr id="69634" name="Picture 2"/>
          <p:cNvPicPr>
            <a:picLocks noChangeAspect="1" noChangeArrowheads="1"/>
          </p:cNvPicPr>
          <p:nvPr/>
        </p:nvPicPr>
        <p:blipFill>
          <a:blip r:embed="rId3" cstate="print"/>
          <a:srcRect l="36224" t="11200" r="36214" b="11101"/>
          <a:stretch>
            <a:fillRect/>
          </a:stretch>
        </p:blipFill>
        <p:spPr bwMode="auto">
          <a:xfrm>
            <a:off x="4860032" y="-1"/>
            <a:ext cx="4283968" cy="67931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\\VM-SERVERFILE\usersnew\CAP\Cpg\Privata\UFFICIO\Attività del Centro\2015-2016\GMG Cracovia 2016\Video\Presentazione in Seminario\Slide intern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CasellaDiTesto 2"/>
          <p:cNvSpPr txBox="1"/>
          <p:nvPr/>
        </p:nvSpPr>
        <p:spPr>
          <a:xfrm>
            <a:off x="395536" y="828001"/>
            <a:ext cx="406874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3200" b="1" dirty="0" smtClean="0">
                <a:solidFill>
                  <a:schemeClr val="bg1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Anomalie iscrizioni</a:t>
            </a:r>
            <a:endParaRPr lang="it-IT" sz="3200" b="1" dirty="0">
              <a:solidFill>
                <a:schemeClr val="bg1"/>
              </a:solidFill>
              <a:latin typeface="Open Sans" pitchFamily="34" charset="0"/>
              <a:ea typeface="Open Sans" pitchFamily="34" charset="0"/>
              <a:cs typeface="Open Sans" pitchFamily="34" charset="0"/>
            </a:endParaRPr>
          </a:p>
        </p:txBody>
      </p:sp>
      <p:sp>
        <p:nvSpPr>
          <p:cNvPr id="4" name="CasellaDiTesto 3"/>
          <p:cNvSpPr txBox="1"/>
          <p:nvPr/>
        </p:nvSpPr>
        <p:spPr>
          <a:xfrm>
            <a:off x="395536" y="2204864"/>
            <a:ext cx="8136904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4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Tutte le iscrizioni anomale (</a:t>
            </a:r>
            <a:r>
              <a:rPr lang="it-IT" sz="40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CI</a:t>
            </a:r>
            <a:r>
              <a:rPr lang="it-IT" sz="4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 o TS scaduta, mancante, ecc.) vanno adeguate quanto prima.</a:t>
            </a:r>
          </a:p>
          <a:p>
            <a:endParaRPr lang="it-IT" sz="4000" dirty="0" smtClean="0">
              <a:solidFill>
                <a:schemeClr val="tx1">
                  <a:lumMod val="65000"/>
                  <a:lumOff val="35000"/>
                </a:schemeClr>
              </a:solidFill>
              <a:latin typeface="Open Sans" pitchFamily="34" charset="0"/>
              <a:ea typeface="Open Sans" pitchFamily="34" charset="0"/>
              <a:cs typeface="Open Sans" pitchFamily="34" charset="0"/>
              <a:sym typeface="Wingdings" pitchFamily="2" charset="2"/>
            </a:endParaRPr>
          </a:p>
          <a:p>
            <a:r>
              <a:rPr lang="it-IT" sz="4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Open Sans" pitchFamily="34" charset="0"/>
                <a:ea typeface="Open Sans" pitchFamily="34" charset="0"/>
                <a:cs typeface="Open Sans" pitchFamily="34" charset="0"/>
                <a:sym typeface="Wingdings" pitchFamily="2" charset="2"/>
              </a:rPr>
              <a:t>Sollecitate i ragazzi a rinnovare i documenti scaduti.</a:t>
            </a:r>
          </a:p>
        </p:txBody>
      </p:sp>
    </p:spTree>
  </p:cSld>
  <p:clrMapOvr>
    <a:masterClrMapping/>
  </p:clrMapOvr>
  <p:transition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\\VM-SERVERFILE\usersnew\CAP\Cpg\Privata\UFFICIO\Attività del Centro\2015-2016\GMG Cracovia 2016\Video\Presentazione in Seminario\Slide intern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CasellaDiTesto 2"/>
          <p:cNvSpPr txBox="1"/>
          <p:nvPr/>
        </p:nvSpPr>
        <p:spPr>
          <a:xfrm>
            <a:off x="395536" y="828001"/>
            <a:ext cx="352853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3200" b="1" dirty="0" smtClean="0">
                <a:solidFill>
                  <a:schemeClr val="bg1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La Vita Cattolica</a:t>
            </a:r>
            <a:endParaRPr lang="it-IT" sz="3200" b="1" dirty="0">
              <a:solidFill>
                <a:schemeClr val="bg1"/>
              </a:solidFill>
              <a:latin typeface="Open Sans" pitchFamily="34" charset="0"/>
              <a:ea typeface="Open Sans" pitchFamily="34" charset="0"/>
              <a:cs typeface="Open Sans" pitchFamily="34" charset="0"/>
            </a:endParaRPr>
          </a:p>
        </p:txBody>
      </p:sp>
      <p:sp>
        <p:nvSpPr>
          <p:cNvPr id="4" name="CasellaDiTesto 3"/>
          <p:cNvSpPr txBox="1"/>
          <p:nvPr/>
        </p:nvSpPr>
        <p:spPr>
          <a:xfrm>
            <a:off x="395536" y="2204864"/>
            <a:ext cx="849694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Da tre settimane LVC sta pubblicando una rubrica in cui i gruppi partecipanti (che hanno aderito) “raccontano” le proprie attese, il cammino, ecc.</a:t>
            </a:r>
            <a:endParaRPr lang="it-IT" sz="2800" dirty="0" smtClean="0">
              <a:solidFill>
                <a:schemeClr val="tx1">
                  <a:lumMod val="65000"/>
                  <a:lumOff val="35000"/>
                </a:schemeClr>
              </a:solidFill>
              <a:latin typeface="Open Sans" pitchFamily="34" charset="0"/>
              <a:ea typeface="Open Sans" pitchFamily="34" charset="0"/>
              <a:cs typeface="Open Sans" pitchFamily="34" charset="0"/>
              <a:sym typeface="Wingdings" pitchFamily="2" charset="2"/>
            </a:endParaRPr>
          </a:p>
        </p:txBody>
      </p:sp>
      <p:pic>
        <p:nvPicPr>
          <p:cNvPr id="70658" name="Picture 2"/>
          <p:cNvPicPr>
            <a:picLocks noChangeAspect="1" noChangeArrowheads="1"/>
          </p:cNvPicPr>
          <p:nvPr/>
        </p:nvPicPr>
        <p:blipFill>
          <a:blip r:embed="rId3" cstate="print"/>
          <a:srcRect l="18965" t="2667" r="28881" b="-11"/>
          <a:stretch>
            <a:fillRect/>
          </a:stretch>
        </p:blipFill>
        <p:spPr bwMode="auto">
          <a:xfrm rot="16022034">
            <a:off x="3339322" y="900101"/>
            <a:ext cx="2488953" cy="82587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fad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\\VM-SERVERFILE\usersnew\CAP\Cpg\Privata\UFFICIO\Attività del Centro\2015-2016\GMG Cracovia 2016\Video\Presentazione in Seminario\Slide intern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CasellaDiTesto 2"/>
          <p:cNvSpPr txBox="1"/>
          <p:nvPr/>
        </p:nvSpPr>
        <p:spPr>
          <a:xfrm>
            <a:off x="395536" y="828001"/>
            <a:ext cx="265489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3200" b="1" dirty="0" err="1" smtClean="0">
                <a:solidFill>
                  <a:schemeClr val="bg1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Remind</a:t>
            </a:r>
            <a:r>
              <a:rPr lang="it-IT" sz="3200" b="1" dirty="0" smtClean="0">
                <a:solidFill>
                  <a:schemeClr val="bg1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 vari</a:t>
            </a:r>
            <a:endParaRPr lang="it-IT" sz="3200" b="1" dirty="0">
              <a:solidFill>
                <a:schemeClr val="bg1"/>
              </a:solidFill>
              <a:latin typeface="Open Sans" pitchFamily="34" charset="0"/>
              <a:ea typeface="Open Sans" pitchFamily="34" charset="0"/>
              <a:cs typeface="Open Sans" pitchFamily="34" charset="0"/>
            </a:endParaRPr>
          </a:p>
        </p:txBody>
      </p:sp>
      <p:sp>
        <p:nvSpPr>
          <p:cNvPr id="4" name="CasellaDiTesto 3"/>
          <p:cNvSpPr txBox="1"/>
          <p:nvPr/>
        </p:nvSpPr>
        <p:spPr>
          <a:xfrm>
            <a:off x="395536" y="2204864"/>
            <a:ext cx="8136904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60000" indent="-360000">
              <a:buFont typeface="Arial" pitchFamily="34" charset="0"/>
              <a:buChar char="•"/>
            </a:pPr>
            <a:r>
              <a:rPr lang="it-IT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Open Sans" pitchFamily="34" charset="0"/>
                <a:ea typeface="Open Sans" pitchFamily="34" charset="0"/>
                <a:cs typeface="Open Sans" pitchFamily="34" charset="0"/>
                <a:sym typeface="Wingdings" pitchFamily="2" charset="2"/>
              </a:rPr>
              <a:t>Pasti a Cracovia: buoni pasto</a:t>
            </a:r>
          </a:p>
          <a:p>
            <a:pPr marL="360000" indent="-360000">
              <a:buFont typeface="Arial" pitchFamily="34" charset="0"/>
              <a:buChar char="•"/>
            </a:pPr>
            <a:r>
              <a:rPr lang="it-IT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Open Sans" pitchFamily="34" charset="0"/>
                <a:ea typeface="Open Sans" pitchFamily="34" charset="0"/>
                <a:cs typeface="Open Sans" pitchFamily="34" charset="0"/>
                <a:sym typeface="Wingdings" pitchFamily="2" charset="2"/>
              </a:rPr>
              <a:t>Pasti fuori quota: 4 (versione lunga), 1 (breve)</a:t>
            </a:r>
          </a:p>
          <a:p>
            <a:pPr marL="360000" indent="-360000">
              <a:buFont typeface="Arial" pitchFamily="34" charset="0"/>
              <a:buChar char="•"/>
            </a:pPr>
            <a:r>
              <a:rPr lang="it-IT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Open Sans" pitchFamily="34" charset="0"/>
                <a:ea typeface="Open Sans" pitchFamily="34" charset="0"/>
                <a:cs typeface="Open Sans" pitchFamily="34" charset="0"/>
                <a:sym typeface="Wingdings" pitchFamily="2" charset="2"/>
              </a:rPr>
              <a:t>Telefono: è possibile acquistare SIM polacche</a:t>
            </a:r>
          </a:p>
          <a:p>
            <a:pPr marL="360000" indent="-360000">
              <a:buFont typeface="Arial" pitchFamily="34" charset="0"/>
              <a:buChar char="•"/>
            </a:pPr>
            <a:r>
              <a:rPr lang="it-IT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Open Sans" pitchFamily="34" charset="0"/>
                <a:ea typeface="Open Sans" pitchFamily="34" charset="0"/>
                <a:cs typeface="Open Sans" pitchFamily="34" charset="0"/>
                <a:sym typeface="Wingdings" pitchFamily="2" charset="2"/>
              </a:rPr>
              <a:t>Kit internazionale: si potrà ritirare a Niepołomice.</a:t>
            </a:r>
          </a:p>
          <a:p>
            <a:pPr marL="360000" indent="-360000">
              <a:buFont typeface="Arial" pitchFamily="34" charset="0"/>
              <a:buChar char="•"/>
            </a:pPr>
            <a:r>
              <a:rPr lang="it-IT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Open Sans" pitchFamily="34" charset="0"/>
                <a:ea typeface="Open Sans" pitchFamily="34" charset="0"/>
                <a:cs typeface="Open Sans" pitchFamily="34" charset="0"/>
                <a:sym typeface="Wingdings" pitchFamily="2" charset="2"/>
              </a:rPr>
              <a:t>Biglietti dei trasporti pubblici a Cracovia: compresi nel prezzo. Occhio che a Cracovia non ci sarà la metro.</a:t>
            </a:r>
          </a:p>
          <a:p>
            <a:pPr marL="360000" indent="-360000">
              <a:buFont typeface="Arial" pitchFamily="34" charset="0"/>
              <a:buChar char="•"/>
            </a:pPr>
            <a:r>
              <a:rPr lang="it-IT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Open Sans" pitchFamily="34" charset="0"/>
                <a:ea typeface="Open Sans" pitchFamily="34" charset="0"/>
                <a:cs typeface="Open Sans" pitchFamily="34" charset="0"/>
                <a:sym typeface="Wingdings" pitchFamily="2" charset="2"/>
              </a:rPr>
              <a:t>Strumentisti </a:t>
            </a:r>
            <a:r>
              <a:rPr lang="it-IT" sz="28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Open Sans" pitchFamily="34" charset="0"/>
                <a:ea typeface="Open Sans" pitchFamily="34" charset="0"/>
                <a:cs typeface="Open Sans" pitchFamily="34" charset="0"/>
                <a:sym typeface="Wingdings" pitchFamily="2" charset="2"/>
              </a:rPr>
              <a:t>vari…</a:t>
            </a:r>
            <a:r>
              <a:rPr lang="it-IT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Open Sans" pitchFamily="34" charset="0"/>
                <a:ea typeface="Open Sans" pitchFamily="34" charset="0"/>
                <a:cs typeface="Open Sans" pitchFamily="34" charset="0"/>
                <a:sym typeface="Wingdings" pitchFamily="2" charset="2"/>
              </a:rPr>
              <a:t> </a:t>
            </a:r>
            <a:r>
              <a:rPr lang="it-IT" sz="28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Open Sans" pitchFamily="34" charset="0"/>
                <a:ea typeface="Open Sans" pitchFamily="34" charset="0"/>
                <a:cs typeface="Open Sans" pitchFamily="34" charset="0"/>
                <a:sym typeface="Wingdings" pitchFamily="2" charset="2"/>
              </a:rPr>
              <a:t>venghino</a:t>
            </a:r>
            <a:r>
              <a:rPr lang="it-IT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Open Sans" pitchFamily="34" charset="0"/>
                <a:ea typeface="Open Sans" pitchFamily="34" charset="0"/>
                <a:cs typeface="Open Sans" pitchFamily="34" charset="0"/>
                <a:sym typeface="Wingdings" pitchFamily="2" charset="2"/>
              </a:rPr>
              <a:t>!</a:t>
            </a:r>
          </a:p>
          <a:p>
            <a:pPr marL="360000" indent="-360000">
              <a:buFont typeface="Arial" pitchFamily="34" charset="0"/>
              <a:buChar char="•"/>
            </a:pPr>
            <a:r>
              <a:rPr lang="it-IT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Open Sans" pitchFamily="34" charset="0"/>
                <a:ea typeface="Open Sans" pitchFamily="34" charset="0"/>
                <a:cs typeface="Open Sans" pitchFamily="34" charset="0"/>
                <a:sym typeface="Wingdings" pitchFamily="2" charset="2"/>
              </a:rPr>
              <a:t>Veglia per le </a:t>
            </a:r>
            <a:r>
              <a:rPr lang="it-IT" sz="28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Open Sans" pitchFamily="34" charset="0"/>
                <a:ea typeface="Open Sans" pitchFamily="34" charset="0"/>
                <a:cs typeface="Open Sans" pitchFamily="34" charset="0"/>
                <a:sym typeface="Wingdings" pitchFamily="2" charset="2"/>
              </a:rPr>
              <a:t>famiglie…</a:t>
            </a:r>
            <a:r>
              <a:rPr lang="it-IT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Open Sans" pitchFamily="34" charset="0"/>
                <a:ea typeface="Open Sans" pitchFamily="34" charset="0"/>
                <a:cs typeface="Open Sans" pitchFamily="34" charset="0"/>
                <a:sym typeface="Wingdings" pitchFamily="2" charset="2"/>
              </a:rPr>
              <a:t> sondaggio!</a:t>
            </a:r>
            <a:endParaRPr lang="it-IT" sz="2800" dirty="0" smtClean="0">
              <a:solidFill>
                <a:schemeClr val="tx1">
                  <a:lumMod val="65000"/>
                  <a:lumOff val="35000"/>
                </a:schemeClr>
              </a:solidFill>
              <a:latin typeface="Open Sans" pitchFamily="34" charset="0"/>
              <a:ea typeface="Open Sans" pitchFamily="34" charset="0"/>
              <a:cs typeface="Open Sans" pitchFamily="34" charset="0"/>
              <a:sym typeface="Wingdings" pitchFamily="2" charset="2"/>
            </a:endParaRPr>
          </a:p>
        </p:txBody>
      </p:sp>
    </p:spTree>
  </p:cSld>
  <p:clrMapOvr>
    <a:masterClrMapping/>
  </p:clrMapOvr>
  <p:transition>
    <p:fad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\\VM-SERVERFILE\usersnew\CAP\Cpg\Privata\UFFICIO\Attività del Centro\2015-2016\GMG Cracovia 2016\Video\Presentazione in Seminario\Slide intern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CasellaDiTesto 2"/>
          <p:cNvSpPr txBox="1"/>
          <p:nvPr/>
        </p:nvSpPr>
        <p:spPr>
          <a:xfrm>
            <a:off x="395536" y="828001"/>
            <a:ext cx="188224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3200" b="1" dirty="0" err="1" smtClean="0">
                <a:solidFill>
                  <a:schemeClr val="bg1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Surprise</a:t>
            </a:r>
            <a:endParaRPr lang="it-IT" sz="3200" b="1" dirty="0">
              <a:solidFill>
                <a:schemeClr val="bg1"/>
              </a:solidFill>
              <a:latin typeface="Open Sans" pitchFamily="34" charset="0"/>
              <a:ea typeface="Open Sans" pitchFamily="34" charset="0"/>
              <a:cs typeface="Open Sans" pitchFamily="34" charset="0"/>
            </a:endParaRPr>
          </a:p>
        </p:txBody>
      </p:sp>
      <p:pic>
        <p:nvPicPr>
          <p:cNvPr id="73730" name="Picture 2" descr="http://www.gmg2016.it/wp-content/uploads/2016/05/KI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8099" y="1743581"/>
            <a:ext cx="7812359" cy="5213811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\\VM-SERVERFILE\usersnew\CAP\Cpg\Privata\UFFICIO\Attività del Centro\2015-2016\GMG Cracovia 2016\Video\Presentazione in Seminario\Slide intern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CasellaDiTesto 2"/>
          <p:cNvSpPr txBox="1"/>
          <p:nvPr/>
        </p:nvSpPr>
        <p:spPr>
          <a:xfrm>
            <a:off x="395536" y="828001"/>
            <a:ext cx="351570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3200" b="1" dirty="0" smtClean="0">
                <a:solidFill>
                  <a:schemeClr val="bg1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Menu del giorno</a:t>
            </a:r>
            <a:endParaRPr lang="it-IT" sz="3200" b="1" dirty="0">
              <a:solidFill>
                <a:schemeClr val="bg1"/>
              </a:solidFill>
              <a:latin typeface="Open Sans" pitchFamily="34" charset="0"/>
              <a:ea typeface="Open Sans" pitchFamily="34" charset="0"/>
              <a:cs typeface="Open Sans" pitchFamily="34" charset="0"/>
            </a:endParaRPr>
          </a:p>
        </p:txBody>
      </p:sp>
      <p:sp>
        <p:nvSpPr>
          <p:cNvPr id="4" name="CasellaDiTesto 3"/>
          <p:cNvSpPr txBox="1"/>
          <p:nvPr/>
        </p:nvSpPr>
        <p:spPr>
          <a:xfrm>
            <a:off x="395536" y="1977561"/>
            <a:ext cx="8280920" cy="46166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it-IT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Ci </a:t>
            </a:r>
            <a:r>
              <a:rPr lang="it-IT" sz="28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rivediamo…</a:t>
            </a:r>
            <a:r>
              <a:rPr lang="it-IT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 ci conosciamo?</a:t>
            </a:r>
            <a:endParaRPr lang="it-IT" sz="2800" dirty="0" smtClean="0">
              <a:solidFill>
                <a:schemeClr val="tx1">
                  <a:lumMod val="65000"/>
                  <a:lumOff val="35000"/>
                </a:schemeClr>
              </a:solidFill>
              <a:latin typeface="Open Sans" pitchFamily="34" charset="0"/>
              <a:ea typeface="Open Sans" pitchFamily="34" charset="0"/>
              <a:cs typeface="Open Sans" pitchFamily="34" charset="0"/>
            </a:endParaRP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it-IT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Informazioni pratiche:</a:t>
            </a:r>
          </a:p>
          <a:p>
            <a:pPr marL="971550" lvl="1" indent="-514350">
              <a:lnSpc>
                <a:spcPct val="150000"/>
              </a:lnSpc>
              <a:buFont typeface="Arial" pitchFamily="34" charset="0"/>
              <a:buChar char="•"/>
            </a:pPr>
            <a:r>
              <a:rPr lang="it-IT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Programma e partenze</a:t>
            </a:r>
          </a:p>
          <a:p>
            <a:pPr marL="971550" lvl="1" indent="-514350">
              <a:lnSpc>
                <a:spcPct val="150000"/>
              </a:lnSpc>
              <a:buFont typeface="Arial" pitchFamily="34" charset="0"/>
              <a:buChar char="•"/>
            </a:pPr>
            <a:r>
              <a:rPr lang="it-IT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Cambio valuta</a:t>
            </a:r>
          </a:p>
          <a:p>
            <a:pPr marL="971550" lvl="1" indent="-514350">
              <a:lnSpc>
                <a:spcPct val="150000"/>
              </a:lnSpc>
              <a:buFont typeface="Arial" pitchFamily="34" charset="0"/>
              <a:buChar char="•"/>
            </a:pPr>
            <a:r>
              <a:rPr lang="it-IT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Lista del materiale</a:t>
            </a:r>
          </a:p>
          <a:p>
            <a:pPr marL="971550" lvl="1" indent="-514350">
              <a:lnSpc>
                <a:spcPct val="150000"/>
              </a:lnSpc>
              <a:buFont typeface="Arial" pitchFamily="34" charset="0"/>
              <a:buChar char="•"/>
            </a:pPr>
            <a:r>
              <a:rPr lang="it-IT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Varie ed eventuali</a:t>
            </a:r>
          </a:p>
          <a:p>
            <a:pPr marL="971550" lvl="1" indent="-514350">
              <a:lnSpc>
                <a:spcPct val="150000"/>
              </a:lnSpc>
              <a:buFont typeface="Arial" pitchFamily="34" charset="0"/>
              <a:buChar char="•"/>
            </a:pPr>
            <a:r>
              <a:rPr lang="it-IT" sz="28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Surprise</a:t>
            </a:r>
            <a:endParaRPr lang="it-IT" sz="2800" dirty="0">
              <a:solidFill>
                <a:schemeClr val="tx1">
                  <a:lumMod val="65000"/>
                  <a:lumOff val="35000"/>
                </a:schemeClr>
              </a:solidFill>
              <a:latin typeface="Open Sans" pitchFamily="34" charset="0"/>
              <a:ea typeface="Open Sans" pitchFamily="34" charset="0"/>
              <a:cs typeface="Open Sans" pitchFamily="34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VM-SERVERFILE\usersnew\CAP\Cpg\Privata\UFFICIO\Attività del Centro\2015-2016\GMG Cracovia 2016\Video\Presentazione in Seminario\Copertina slid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VM-SERVERFILE\usersnew\CAP\Cpg\Privata\UFFICIO\Attività del Centro\2015-2016\GMG Cracovia 2016\Video\Presentazione in Seminario\Copertina slid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\\VM-SERVERFILE\usersnew\CAP\Cpg\Privata\UFFICIO\Attività del Centro\2015-2016\GMG Cracovia 2016\Video\Presentazione in Seminario\Slide intern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CasellaDiTesto 2"/>
          <p:cNvSpPr txBox="1"/>
          <p:nvPr/>
        </p:nvSpPr>
        <p:spPr>
          <a:xfrm>
            <a:off x="395536" y="828001"/>
            <a:ext cx="351570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3200" b="1" dirty="0" smtClean="0">
                <a:solidFill>
                  <a:schemeClr val="bg1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Menu del giorno</a:t>
            </a:r>
            <a:endParaRPr lang="it-IT" sz="3200" b="1" dirty="0">
              <a:solidFill>
                <a:schemeClr val="bg1"/>
              </a:solidFill>
              <a:latin typeface="Open Sans" pitchFamily="34" charset="0"/>
              <a:ea typeface="Open Sans" pitchFamily="34" charset="0"/>
              <a:cs typeface="Open Sans" pitchFamily="34" charset="0"/>
            </a:endParaRPr>
          </a:p>
        </p:txBody>
      </p:sp>
      <p:sp>
        <p:nvSpPr>
          <p:cNvPr id="4" name="CasellaDiTesto 3"/>
          <p:cNvSpPr txBox="1"/>
          <p:nvPr/>
        </p:nvSpPr>
        <p:spPr>
          <a:xfrm>
            <a:off x="395536" y="1977561"/>
            <a:ext cx="8280920" cy="46166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it-IT" sz="2800" dirty="0" smtClean="0">
                <a:solidFill>
                  <a:schemeClr val="bg1">
                    <a:lumMod val="65000"/>
                  </a:schemeClr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Ci </a:t>
            </a:r>
            <a:r>
              <a:rPr lang="it-IT" sz="2800" dirty="0" err="1" smtClean="0">
                <a:solidFill>
                  <a:schemeClr val="bg1">
                    <a:lumMod val="65000"/>
                  </a:schemeClr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rivediamo…</a:t>
            </a:r>
            <a:r>
              <a:rPr lang="it-IT" sz="2800" dirty="0" smtClean="0">
                <a:solidFill>
                  <a:schemeClr val="bg1">
                    <a:lumMod val="65000"/>
                  </a:schemeClr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 ci conosciamo?</a:t>
            </a:r>
            <a:endParaRPr lang="it-IT" sz="2800" dirty="0" smtClean="0">
              <a:solidFill>
                <a:schemeClr val="bg1">
                  <a:lumMod val="65000"/>
                </a:schemeClr>
              </a:solidFill>
              <a:latin typeface="Open Sans" pitchFamily="34" charset="0"/>
              <a:ea typeface="Open Sans" pitchFamily="34" charset="0"/>
              <a:cs typeface="Open Sans" pitchFamily="34" charset="0"/>
            </a:endParaRP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it-IT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Informazioni pratiche:</a:t>
            </a:r>
          </a:p>
          <a:p>
            <a:pPr marL="971550" lvl="1" indent="-514350">
              <a:lnSpc>
                <a:spcPct val="150000"/>
              </a:lnSpc>
              <a:buFont typeface="Arial" pitchFamily="34" charset="0"/>
              <a:buChar char="•"/>
            </a:pPr>
            <a:r>
              <a:rPr lang="it-IT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Programma e partenze</a:t>
            </a:r>
          </a:p>
          <a:p>
            <a:pPr marL="971550" lvl="1" indent="-514350">
              <a:lnSpc>
                <a:spcPct val="150000"/>
              </a:lnSpc>
              <a:buFont typeface="Arial" pitchFamily="34" charset="0"/>
              <a:buChar char="•"/>
            </a:pPr>
            <a:r>
              <a:rPr lang="it-IT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Lista del materiale</a:t>
            </a:r>
          </a:p>
          <a:p>
            <a:pPr marL="971550" lvl="1" indent="-514350">
              <a:lnSpc>
                <a:spcPct val="150000"/>
              </a:lnSpc>
              <a:buFont typeface="Arial" pitchFamily="34" charset="0"/>
              <a:buChar char="•"/>
            </a:pPr>
            <a:r>
              <a:rPr lang="it-IT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Varie ed eventuali</a:t>
            </a:r>
          </a:p>
          <a:p>
            <a:pPr marL="971550" lvl="1" indent="-514350">
              <a:lnSpc>
                <a:spcPct val="150000"/>
              </a:lnSpc>
              <a:buFont typeface="Arial" pitchFamily="34" charset="0"/>
              <a:buChar char="•"/>
            </a:pPr>
            <a:r>
              <a:rPr lang="it-IT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Cambio valuta</a:t>
            </a:r>
          </a:p>
          <a:p>
            <a:pPr marL="971550" lvl="1" indent="-514350">
              <a:lnSpc>
                <a:spcPct val="150000"/>
              </a:lnSpc>
              <a:buFont typeface="Arial" pitchFamily="34" charset="0"/>
              <a:buChar char="•"/>
            </a:pPr>
            <a:r>
              <a:rPr lang="it-IT" sz="28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Surprise</a:t>
            </a:r>
            <a:endParaRPr lang="it-IT" sz="2800" dirty="0">
              <a:solidFill>
                <a:schemeClr val="tx1">
                  <a:lumMod val="65000"/>
                  <a:lumOff val="35000"/>
                </a:schemeClr>
              </a:solidFill>
              <a:latin typeface="Open Sans" pitchFamily="34" charset="0"/>
              <a:ea typeface="Open Sans" pitchFamily="34" charset="0"/>
              <a:cs typeface="Open Sans" pitchFamily="34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VM-SERVERFILE\usersnew\CAP\Cpg\Privata\UFFICIO\Attività del Centro\2015-2016\GMG Cracovia 2016\Video\Presentazione in Seminario\Copertina slid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\\VM-SERVERFILE\usersnew\CAP\Cpg\Privata\UFFICIO\Attività del Centro\2015-2016\GMG Cracovia 2016\Video\Presentazione in Seminario\Slide intern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CasellaDiTesto 4"/>
          <p:cNvSpPr txBox="1"/>
          <p:nvPr/>
        </p:nvSpPr>
        <p:spPr>
          <a:xfrm>
            <a:off x="395536" y="828001"/>
            <a:ext cx="277191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3200" b="1" dirty="0" smtClean="0">
                <a:solidFill>
                  <a:schemeClr val="bg1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Niepołomice</a:t>
            </a:r>
            <a:endParaRPr lang="it-IT" sz="3200" b="1" dirty="0">
              <a:solidFill>
                <a:schemeClr val="bg1"/>
              </a:solidFill>
              <a:latin typeface="Open Sans" pitchFamily="34" charset="0"/>
              <a:ea typeface="Open Sans" pitchFamily="34" charset="0"/>
              <a:cs typeface="Open Sans" pitchFamily="34" charset="0"/>
            </a:endParaRP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3" cstate="print"/>
          <a:srcRect l="14569" t="17500" r="11801" b="11367"/>
          <a:stretch>
            <a:fillRect/>
          </a:stretch>
        </p:blipFill>
        <p:spPr bwMode="auto">
          <a:xfrm>
            <a:off x="0" y="1916831"/>
            <a:ext cx="9144000" cy="4969041"/>
          </a:xfrm>
          <a:prstGeom prst="rect">
            <a:avLst/>
          </a:prstGeom>
          <a:noFill/>
          <a:ln w="25400">
            <a:solidFill>
              <a:srgbClr val="C00000"/>
            </a:solidFill>
            <a:miter lim="800000"/>
            <a:headEnd/>
            <a:tailEnd/>
          </a:ln>
        </p:spPr>
      </p:pic>
      <p:sp>
        <p:nvSpPr>
          <p:cNvPr id="6" name="Ovale 5"/>
          <p:cNvSpPr/>
          <p:nvPr/>
        </p:nvSpPr>
        <p:spPr>
          <a:xfrm>
            <a:off x="8100392" y="4581128"/>
            <a:ext cx="792088" cy="504056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\\VM-SERVERFILE\usersnew\CAP\Cpg\Privata\UFFICIO\Attività del Centro\2015-2016\GMG Cracovia 2016\Video\Presentazione in Seminario\Slide intern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60418" name="Picture 2"/>
          <p:cNvPicPr>
            <a:picLocks noChangeAspect="1" noChangeArrowheads="1"/>
          </p:cNvPicPr>
          <p:nvPr/>
        </p:nvPicPr>
        <p:blipFill>
          <a:blip r:embed="rId3" cstate="print"/>
          <a:srcRect l="14569" t="17500" r="11801" b="11367"/>
          <a:stretch>
            <a:fillRect/>
          </a:stretch>
        </p:blipFill>
        <p:spPr bwMode="auto">
          <a:xfrm>
            <a:off x="0" y="1916831"/>
            <a:ext cx="9144000" cy="4969041"/>
          </a:xfrm>
          <a:prstGeom prst="rect">
            <a:avLst/>
          </a:prstGeom>
          <a:noFill/>
          <a:ln w="25400">
            <a:solidFill>
              <a:srgbClr val="C00000"/>
            </a:solidFill>
            <a:miter lim="800000"/>
            <a:headEnd/>
            <a:tailEnd/>
          </a:ln>
        </p:spPr>
      </p:pic>
      <p:sp>
        <p:nvSpPr>
          <p:cNvPr id="5" name="CasellaDiTesto 4"/>
          <p:cNvSpPr txBox="1"/>
          <p:nvPr/>
        </p:nvSpPr>
        <p:spPr>
          <a:xfrm>
            <a:off x="395536" y="828001"/>
            <a:ext cx="277191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3200" b="1" dirty="0" smtClean="0">
                <a:solidFill>
                  <a:schemeClr val="bg1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Niepołomice</a:t>
            </a:r>
            <a:endParaRPr lang="it-IT" sz="3200" b="1" dirty="0">
              <a:solidFill>
                <a:schemeClr val="bg1"/>
              </a:solidFill>
              <a:latin typeface="Open Sans" pitchFamily="34" charset="0"/>
              <a:ea typeface="Open Sans" pitchFamily="34" charset="0"/>
              <a:cs typeface="Open Sans" pitchFamily="34" charset="0"/>
            </a:endParaRPr>
          </a:p>
        </p:txBody>
      </p:sp>
      <p:sp>
        <p:nvSpPr>
          <p:cNvPr id="7" name="Ovale 6"/>
          <p:cNvSpPr/>
          <p:nvPr/>
        </p:nvSpPr>
        <p:spPr>
          <a:xfrm>
            <a:off x="4139952" y="4869160"/>
            <a:ext cx="1224136" cy="936104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8" name="Ovale 7"/>
          <p:cNvSpPr/>
          <p:nvPr/>
        </p:nvSpPr>
        <p:spPr>
          <a:xfrm>
            <a:off x="899592" y="5517232"/>
            <a:ext cx="144016" cy="144016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9" name="Ovale 8"/>
          <p:cNvSpPr/>
          <p:nvPr/>
        </p:nvSpPr>
        <p:spPr>
          <a:xfrm>
            <a:off x="7092280" y="5733256"/>
            <a:ext cx="144016" cy="144016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0" name="Ovale 9"/>
          <p:cNvSpPr/>
          <p:nvPr/>
        </p:nvSpPr>
        <p:spPr>
          <a:xfrm>
            <a:off x="8316416" y="4869160"/>
            <a:ext cx="144016" cy="144016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\\VM-SERVERFILE\usersnew\CAP\Cpg\Privata\UFFICIO\Attività del Centro\2015-2016\GMG Cracovia 2016\Video\Presentazione in Seminario\Slide intern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50178" name="Picture 2"/>
          <p:cNvPicPr>
            <a:picLocks noChangeAspect="1" noChangeArrowheads="1"/>
          </p:cNvPicPr>
          <p:nvPr/>
        </p:nvPicPr>
        <p:blipFill>
          <a:blip r:embed="rId3" cstate="print"/>
          <a:srcRect l="5620" t="12828" r="4750" b="5830"/>
          <a:stretch>
            <a:fillRect/>
          </a:stretch>
        </p:blipFill>
        <p:spPr bwMode="auto">
          <a:xfrm>
            <a:off x="251520" y="2204864"/>
            <a:ext cx="8604448" cy="4392488"/>
          </a:xfrm>
          <a:prstGeom prst="rect">
            <a:avLst/>
          </a:prstGeom>
          <a:noFill/>
          <a:ln w="9525">
            <a:solidFill>
              <a:srgbClr val="C00000"/>
            </a:solidFill>
            <a:miter lim="800000"/>
            <a:headEnd/>
            <a:tailEnd/>
          </a:ln>
        </p:spPr>
      </p:pic>
      <p:sp>
        <p:nvSpPr>
          <p:cNvPr id="7" name="CasellaDiTesto 6"/>
          <p:cNvSpPr txBox="1"/>
          <p:nvPr/>
        </p:nvSpPr>
        <p:spPr>
          <a:xfrm>
            <a:off x="395536" y="828001"/>
            <a:ext cx="374653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3200" b="1" dirty="0" smtClean="0">
                <a:solidFill>
                  <a:schemeClr val="bg1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I luoghi principali</a:t>
            </a:r>
            <a:endParaRPr lang="it-IT" sz="3200" b="1" dirty="0">
              <a:solidFill>
                <a:schemeClr val="bg1"/>
              </a:solidFill>
              <a:latin typeface="Open Sans" pitchFamily="34" charset="0"/>
              <a:ea typeface="Open Sans" pitchFamily="34" charset="0"/>
              <a:cs typeface="Open Sans" pitchFamily="34" charset="0"/>
            </a:endParaRPr>
          </a:p>
        </p:txBody>
      </p:sp>
      <p:sp>
        <p:nvSpPr>
          <p:cNvPr id="8" name="CasellaDiTesto 7"/>
          <p:cNvSpPr txBox="1"/>
          <p:nvPr/>
        </p:nvSpPr>
        <p:spPr>
          <a:xfrm>
            <a:off x="1691681" y="2996952"/>
            <a:ext cx="216023" cy="216396"/>
          </a:xfrm>
          <a:prstGeom prst="ellipse">
            <a:avLst/>
          </a:prstGeom>
          <a:solidFill>
            <a:schemeClr val="bg1"/>
          </a:solidFill>
          <a:ln w="19050">
            <a:solidFill>
              <a:srgbClr val="C00000"/>
            </a:solidFill>
          </a:ln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it-IT" sz="1000" b="1" dirty="0" smtClean="0">
                <a:latin typeface="Open Sans" pitchFamily="34" charset="0"/>
                <a:ea typeface="Open Sans" pitchFamily="34" charset="0"/>
                <a:cs typeface="Open Sans" pitchFamily="34" charset="0"/>
              </a:rPr>
              <a:t>1</a:t>
            </a:r>
            <a:endParaRPr lang="it-IT" sz="1200" b="1" dirty="0">
              <a:latin typeface="Open Sans" pitchFamily="34" charset="0"/>
              <a:ea typeface="Open Sans" pitchFamily="34" charset="0"/>
              <a:cs typeface="Open Sans" pitchFamily="34" charset="0"/>
            </a:endParaRPr>
          </a:p>
        </p:txBody>
      </p:sp>
      <p:sp>
        <p:nvSpPr>
          <p:cNvPr id="9" name="CasellaDiTesto 8"/>
          <p:cNvSpPr txBox="1"/>
          <p:nvPr/>
        </p:nvSpPr>
        <p:spPr>
          <a:xfrm>
            <a:off x="1331640" y="3717032"/>
            <a:ext cx="216023" cy="216396"/>
          </a:xfrm>
          <a:prstGeom prst="ellipse">
            <a:avLst/>
          </a:prstGeom>
          <a:solidFill>
            <a:schemeClr val="bg1"/>
          </a:solidFill>
          <a:ln w="19050">
            <a:solidFill>
              <a:srgbClr val="C00000"/>
            </a:solidFill>
          </a:ln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it-IT" sz="1000" b="1" dirty="0" smtClean="0">
                <a:latin typeface="Open Sans" pitchFamily="34" charset="0"/>
                <a:ea typeface="Open Sans" pitchFamily="34" charset="0"/>
                <a:cs typeface="Open Sans" pitchFamily="34" charset="0"/>
              </a:rPr>
              <a:t>2</a:t>
            </a:r>
            <a:endParaRPr lang="it-IT" sz="1200" b="1" dirty="0">
              <a:latin typeface="Open Sans" pitchFamily="34" charset="0"/>
              <a:ea typeface="Open Sans" pitchFamily="34" charset="0"/>
              <a:cs typeface="Open Sans" pitchFamily="34" charset="0"/>
            </a:endParaRPr>
          </a:p>
        </p:txBody>
      </p:sp>
      <p:sp>
        <p:nvSpPr>
          <p:cNvPr id="10" name="CasellaDiTesto 9"/>
          <p:cNvSpPr txBox="1"/>
          <p:nvPr/>
        </p:nvSpPr>
        <p:spPr>
          <a:xfrm>
            <a:off x="1691680" y="6309320"/>
            <a:ext cx="216023" cy="216396"/>
          </a:xfrm>
          <a:prstGeom prst="ellipse">
            <a:avLst/>
          </a:prstGeom>
          <a:solidFill>
            <a:schemeClr val="bg1"/>
          </a:solidFill>
          <a:ln w="19050">
            <a:solidFill>
              <a:srgbClr val="C00000"/>
            </a:solidFill>
          </a:ln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it-IT" sz="1000" b="1" dirty="0" smtClean="0">
                <a:latin typeface="Open Sans" pitchFamily="34" charset="0"/>
                <a:ea typeface="Open Sans" pitchFamily="34" charset="0"/>
                <a:cs typeface="Open Sans" pitchFamily="34" charset="0"/>
              </a:rPr>
              <a:t>3</a:t>
            </a:r>
            <a:endParaRPr lang="it-IT" sz="1200" b="1" dirty="0">
              <a:latin typeface="Open Sans" pitchFamily="34" charset="0"/>
              <a:ea typeface="Open Sans" pitchFamily="34" charset="0"/>
              <a:cs typeface="Open Sans" pitchFamily="34" charset="0"/>
            </a:endParaRPr>
          </a:p>
        </p:txBody>
      </p:sp>
      <p:sp>
        <p:nvSpPr>
          <p:cNvPr id="11" name="CasellaDiTesto 10"/>
          <p:cNvSpPr txBox="1"/>
          <p:nvPr/>
        </p:nvSpPr>
        <p:spPr>
          <a:xfrm>
            <a:off x="395536" y="3068960"/>
            <a:ext cx="216023" cy="216396"/>
          </a:xfrm>
          <a:prstGeom prst="ellipse">
            <a:avLst/>
          </a:prstGeom>
          <a:solidFill>
            <a:schemeClr val="bg1"/>
          </a:solidFill>
          <a:ln w="19050">
            <a:solidFill>
              <a:srgbClr val="C00000"/>
            </a:solidFill>
          </a:ln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it-IT" sz="1000" b="1" dirty="0" smtClean="0">
                <a:latin typeface="Open Sans" pitchFamily="34" charset="0"/>
                <a:ea typeface="Open Sans" pitchFamily="34" charset="0"/>
                <a:cs typeface="Open Sans" pitchFamily="34" charset="0"/>
              </a:rPr>
              <a:t>4</a:t>
            </a:r>
            <a:endParaRPr lang="it-IT" sz="1200" b="1" dirty="0">
              <a:latin typeface="Open Sans" pitchFamily="34" charset="0"/>
              <a:ea typeface="Open Sans" pitchFamily="34" charset="0"/>
              <a:cs typeface="Open Sans" pitchFamily="34" charset="0"/>
            </a:endParaRPr>
          </a:p>
        </p:txBody>
      </p:sp>
      <p:sp>
        <p:nvSpPr>
          <p:cNvPr id="12" name="CasellaDiTesto 11"/>
          <p:cNvSpPr txBox="1"/>
          <p:nvPr/>
        </p:nvSpPr>
        <p:spPr>
          <a:xfrm>
            <a:off x="8028384" y="6165304"/>
            <a:ext cx="216023" cy="216396"/>
          </a:xfrm>
          <a:prstGeom prst="ellipse">
            <a:avLst/>
          </a:prstGeom>
          <a:solidFill>
            <a:schemeClr val="bg1"/>
          </a:solidFill>
          <a:ln w="19050">
            <a:solidFill>
              <a:srgbClr val="C00000"/>
            </a:solidFill>
          </a:ln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it-IT" sz="1000" b="1" dirty="0" smtClean="0">
                <a:latin typeface="Open Sans" pitchFamily="34" charset="0"/>
                <a:ea typeface="Open Sans" pitchFamily="34" charset="0"/>
                <a:cs typeface="Open Sans" pitchFamily="34" charset="0"/>
              </a:rPr>
              <a:t>5</a:t>
            </a:r>
            <a:endParaRPr lang="it-IT" sz="1200" b="1" dirty="0">
              <a:latin typeface="Open Sans" pitchFamily="34" charset="0"/>
              <a:ea typeface="Open Sans" pitchFamily="34" charset="0"/>
              <a:cs typeface="Open Sans" pitchFamily="34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VM-SERVERFILE\usersnew\CAP\Cpg\Privata\UFFICIO\Attività del Centro\2015-2016\GMG Cracovia 2016\Video\Presentazione in Seminario\Copertina slid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2505</TotalTime>
  <Words>366</Words>
  <Application>Microsoft Office PowerPoint</Application>
  <PresentationFormat>Presentazione su schermo (4:3)</PresentationFormat>
  <Paragraphs>68</Paragraphs>
  <Slides>20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20</vt:i4>
      </vt:variant>
    </vt:vector>
  </HeadingPairs>
  <TitlesOfParts>
    <vt:vector size="21" baseType="lpstr">
      <vt:lpstr>Tema di Office</vt:lpstr>
      <vt:lpstr>Diapositiva 1</vt:lpstr>
      <vt:lpstr>Diapositiva 2</vt:lpstr>
      <vt:lpstr>Diapositiva 3</vt:lpstr>
      <vt:lpstr>Diapositiva 4</vt:lpstr>
      <vt:lpstr>Diapositiva 5</vt:lpstr>
      <vt:lpstr>Diapositiva 6</vt:lpstr>
      <vt:lpstr>Diapositiva 7</vt:lpstr>
      <vt:lpstr>Diapositiva 8</vt:lpstr>
      <vt:lpstr>Diapositiva 9</vt:lpstr>
      <vt:lpstr>Diapositiva 10</vt:lpstr>
      <vt:lpstr>Diapositiva 11</vt:lpstr>
      <vt:lpstr>Diapositiva 12</vt:lpstr>
      <vt:lpstr>Diapositiva 13</vt:lpstr>
      <vt:lpstr>Diapositiva 14</vt:lpstr>
      <vt:lpstr>Diapositiva 15</vt:lpstr>
      <vt:lpstr>Diapositiva 16</vt:lpstr>
      <vt:lpstr>Diapositiva 17</vt:lpstr>
      <vt:lpstr>Diapositiva 18</vt:lpstr>
      <vt:lpstr>Diapositiva 19</vt:lpstr>
      <vt:lpstr>Diapositiva 20</vt:lpstr>
    </vt:vector>
  </TitlesOfParts>
  <Company>Città Giovani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glesa</dc:creator>
  <cp:lastModifiedBy>glesa</cp:lastModifiedBy>
  <cp:revision>107</cp:revision>
  <dcterms:created xsi:type="dcterms:W3CDTF">2015-10-22T07:09:59Z</dcterms:created>
  <dcterms:modified xsi:type="dcterms:W3CDTF">2016-06-29T17:54:35Z</dcterms:modified>
</cp:coreProperties>
</file>