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1" r:id="rId4"/>
    <p:sldId id="262" r:id="rId5"/>
    <p:sldId id="258" r:id="rId6"/>
    <p:sldId id="263" r:id="rId7"/>
    <p:sldId id="264" r:id="rId8"/>
    <p:sldId id="272" r:id="rId9"/>
    <p:sldId id="286" r:id="rId10"/>
    <p:sldId id="268" r:id="rId11"/>
    <p:sldId id="265" r:id="rId12"/>
    <p:sldId id="273" r:id="rId13"/>
    <p:sldId id="287" r:id="rId14"/>
    <p:sldId id="269" r:id="rId15"/>
    <p:sldId id="266" r:id="rId16"/>
    <p:sldId id="274" r:id="rId17"/>
    <p:sldId id="288" r:id="rId18"/>
    <p:sldId id="270" r:id="rId19"/>
    <p:sldId id="267" r:id="rId20"/>
    <p:sldId id="275" r:id="rId21"/>
    <p:sldId id="289" r:id="rId22"/>
    <p:sldId id="271" r:id="rId23"/>
    <p:sldId id="259" r:id="rId24"/>
    <p:sldId id="278" r:id="rId25"/>
    <p:sldId id="279" r:id="rId26"/>
    <p:sldId id="285" r:id="rId27"/>
    <p:sldId id="281" r:id="rId28"/>
    <p:sldId id="280" r:id="rId29"/>
    <p:sldId id="283" r:id="rId30"/>
    <p:sldId id="28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A8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1440" y="-1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5A359162-9332-9340-9B50-304099D85967}" type="datetimeFigureOut">
              <a:rPr lang="en-US" smtClean="0"/>
              <a:t>21/01/16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41302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5A359162-9332-9340-9B50-304099D85967}" type="datetimeFigureOut">
              <a:rPr lang="en-US" smtClean="0"/>
              <a:t>21/01/16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126344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5A359162-9332-9340-9B50-304099D85967}" type="datetimeFigureOut">
              <a:rPr lang="en-US" smtClean="0"/>
              <a:t>21/01/16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2566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5A359162-9332-9340-9B50-304099D85967}" type="datetimeFigureOut">
              <a:rPr lang="en-US" smtClean="0"/>
              <a:t>21/01/16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158912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5A359162-9332-9340-9B50-304099D85967}" type="datetimeFigureOut">
              <a:rPr lang="en-US" smtClean="0"/>
              <a:t>21/01/16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1649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5A359162-9332-9340-9B50-304099D85967}" type="datetimeFigureOut">
              <a:rPr lang="en-US" smtClean="0"/>
              <a:t>21/01/16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2041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5A359162-9332-9340-9B50-304099D85967}" type="datetimeFigureOut">
              <a:rPr lang="en-US" smtClean="0"/>
              <a:t>21/01/16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344866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5A359162-9332-9340-9B50-304099D85967}" type="datetimeFigureOut">
              <a:rPr lang="en-US" smtClean="0"/>
              <a:t>21/01/16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25676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59162-9332-9340-9B50-304099D85967}" type="datetimeFigureOut">
              <a:rPr lang="en-US" smtClean="0"/>
              <a:t>21/01/16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337111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5A359162-9332-9340-9B50-304099D85967}" type="datetimeFigureOut">
              <a:rPr lang="en-US" smtClean="0"/>
              <a:t>21/01/16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32698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5A359162-9332-9340-9B50-304099D85967}" type="datetimeFigureOut">
              <a:rPr lang="en-US" smtClean="0"/>
              <a:t>21/01/16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6847E-7868-4445-AD1B-3D0830B64675}" type="slidenum">
              <a:rPr lang="en-US" smtClean="0"/>
              <a:t>‹#›</a:t>
            </a:fld>
            <a:endParaRPr lang="en-US"/>
          </a:p>
        </p:txBody>
      </p:sp>
    </p:spTree>
    <p:extLst>
      <p:ext uri="{BB962C8B-B14F-4D97-AF65-F5344CB8AC3E}">
        <p14:creationId xmlns:p14="http://schemas.microsoft.com/office/powerpoint/2010/main" val="18114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59162-9332-9340-9B50-304099D85967}" type="datetimeFigureOut">
              <a:rPr lang="en-US" smtClean="0"/>
              <a:t>21/01/16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6847E-7868-4445-AD1B-3D0830B64675}" type="slidenum">
              <a:rPr lang="en-US" smtClean="0"/>
              <a:t>‹#›</a:t>
            </a:fld>
            <a:endParaRPr lang="en-US"/>
          </a:p>
        </p:txBody>
      </p:sp>
    </p:spTree>
    <p:extLst>
      <p:ext uri="{BB962C8B-B14F-4D97-AF65-F5344CB8AC3E}">
        <p14:creationId xmlns:p14="http://schemas.microsoft.com/office/powerpoint/2010/main" val="253850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2.wdp"/><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7.png"/><Relationship Id="rId5"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nner CVD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75653" y="6228098"/>
            <a:ext cx="8863633" cy="461665"/>
          </a:xfrm>
          <a:prstGeom prst="rect">
            <a:avLst/>
          </a:prstGeom>
          <a:noFill/>
        </p:spPr>
        <p:txBody>
          <a:bodyPr wrap="square" rtlCol="0">
            <a:spAutoFit/>
          </a:bodyPr>
          <a:lstStyle/>
          <a:p>
            <a:r>
              <a:rPr lang="en-US" sz="2400" dirty="0" err="1" smtClean="0">
                <a:solidFill>
                  <a:srgbClr val="FF0000"/>
                </a:solidFill>
                <a:effectLst>
                  <a:outerShdw blurRad="50800" dist="38100" dir="2700000" algn="tl" rotWithShape="0">
                    <a:srgbClr val="000000">
                      <a:alpha val="43000"/>
                    </a:srgbClr>
                  </a:outerShdw>
                </a:effectLst>
                <a:latin typeface="Chalkduster"/>
                <a:cs typeface="Chalkduster"/>
              </a:rPr>
              <a:t>Dall’aurora</a:t>
            </a:r>
            <a:r>
              <a:rPr lang="en-US" sz="2400" dirty="0" smtClean="0">
                <a:solidFill>
                  <a:srgbClr val="FF0000"/>
                </a:solidFill>
                <a:effectLst>
                  <a:outerShdw blurRad="50800" dist="38100" dir="2700000" algn="tl" rotWithShape="0">
                    <a:srgbClr val="000000">
                      <a:alpha val="43000"/>
                    </a:srgbClr>
                  </a:outerShdw>
                </a:effectLst>
                <a:latin typeface="Chalkduster"/>
                <a:cs typeface="Chalkduster"/>
              </a:rPr>
              <a:t> al </a:t>
            </a:r>
            <a:r>
              <a:rPr lang="en-US" sz="2400" dirty="0" err="1" smtClean="0">
                <a:solidFill>
                  <a:srgbClr val="FF0000"/>
                </a:solidFill>
                <a:effectLst>
                  <a:outerShdw blurRad="50800" dist="38100" dir="2700000" algn="tl" rotWithShape="0">
                    <a:srgbClr val="000000">
                      <a:alpha val="43000"/>
                    </a:srgbClr>
                  </a:outerShdw>
                </a:effectLst>
                <a:latin typeface="Chalkduster"/>
                <a:cs typeface="Chalkduster"/>
              </a:rPr>
              <a:t>tramonto</a:t>
            </a:r>
            <a:r>
              <a:rPr lang="en-US" sz="2400" dirty="0" smtClean="0">
                <a:solidFill>
                  <a:srgbClr val="FF0000"/>
                </a:solidFill>
                <a:effectLst>
                  <a:outerShdw blurRad="50800" dist="38100" dir="2700000" algn="tl" rotWithShape="0">
                    <a:srgbClr val="000000">
                      <a:alpha val="43000"/>
                    </a:srgbClr>
                  </a:outerShdw>
                </a:effectLst>
                <a:latin typeface="Chalkduster"/>
                <a:cs typeface="Chalkduster"/>
              </a:rPr>
              <a:t>. I </a:t>
            </a:r>
            <a:r>
              <a:rPr lang="en-US" sz="2400" dirty="0" err="1" smtClean="0">
                <a:solidFill>
                  <a:srgbClr val="FF0000"/>
                </a:solidFill>
                <a:effectLst>
                  <a:outerShdw blurRad="50800" dist="38100" dir="2700000" algn="tl" rotWithShape="0">
                    <a:srgbClr val="000000">
                      <a:alpha val="43000"/>
                    </a:srgbClr>
                  </a:outerShdw>
                </a:effectLst>
                <a:latin typeface="Chalkduster"/>
                <a:cs typeface="Chalkduster"/>
              </a:rPr>
              <a:t>canti</a:t>
            </a:r>
            <a:r>
              <a:rPr lang="en-US" sz="2400" dirty="0" smtClean="0">
                <a:solidFill>
                  <a:srgbClr val="FF0000"/>
                </a:solidFill>
                <a:effectLst>
                  <a:outerShdw blurRad="50800" dist="38100" dir="2700000" algn="tl" rotWithShape="0">
                    <a:srgbClr val="000000">
                      <a:alpha val="43000"/>
                    </a:srgbClr>
                  </a:outerShdw>
                </a:effectLst>
                <a:latin typeface="Chalkduster"/>
                <a:cs typeface="Chalkduster"/>
              </a:rPr>
              <a:t> </a:t>
            </a:r>
            <a:r>
              <a:rPr lang="en-US" sz="2400" dirty="0" err="1" smtClean="0">
                <a:solidFill>
                  <a:srgbClr val="FF0000"/>
                </a:solidFill>
                <a:effectLst>
                  <a:outerShdw blurRad="50800" dist="38100" dir="2700000" algn="tl" rotWithShape="0">
                    <a:srgbClr val="000000">
                      <a:alpha val="43000"/>
                    </a:srgbClr>
                  </a:outerShdw>
                </a:effectLst>
                <a:latin typeface="Chalkduster"/>
                <a:cs typeface="Chalkduster"/>
              </a:rPr>
              <a:t>iniziale</a:t>
            </a:r>
            <a:r>
              <a:rPr lang="en-US" sz="2400" dirty="0" smtClean="0">
                <a:solidFill>
                  <a:srgbClr val="FF0000"/>
                </a:solidFill>
                <a:effectLst>
                  <a:outerShdw blurRad="50800" dist="38100" dir="2700000" algn="tl" rotWithShape="0">
                    <a:srgbClr val="000000">
                      <a:alpha val="43000"/>
                    </a:srgbClr>
                  </a:outerShdw>
                </a:effectLst>
                <a:latin typeface="Chalkduster"/>
                <a:cs typeface="Chalkduster"/>
              </a:rPr>
              <a:t> e finale </a:t>
            </a:r>
            <a:endParaRPr lang="en-US" sz="2400" dirty="0">
              <a:solidFill>
                <a:srgbClr val="FF0000"/>
              </a:solidFill>
              <a:effectLst>
                <a:outerShdw blurRad="50800" dist="38100" dir="2700000" algn="tl" rotWithShape="0">
                  <a:srgbClr val="000000">
                    <a:alpha val="43000"/>
                  </a:srgbClr>
                </a:outerShdw>
              </a:effectLst>
              <a:latin typeface="Chalkduster"/>
              <a:cs typeface="Chalkduster"/>
            </a:endParaRPr>
          </a:p>
        </p:txBody>
      </p:sp>
    </p:spTree>
    <p:extLst>
      <p:ext uri="{BB962C8B-B14F-4D97-AF65-F5344CB8AC3E}">
        <p14:creationId xmlns:p14="http://schemas.microsoft.com/office/powerpoint/2010/main" val="34771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1" nodeType="withEffect">
                                  <p:stCondLst>
                                    <p:cond delay="0"/>
                                  </p:stCondLst>
                                  <p:iterate type="lt">
                                    <p:tmAbs val="25"/>
                                  </p:iterate>
                                  <p:childTnLst>
                                    <p:set>
                                      <p:cBhvr override="childStyle">
                                        <p:cTn id="6" dur="59000"/>
                                        <p:tgtEl>
                                          <p:spTgt spid="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923330"/>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0000FF"/>
                </a:solidFill>
                <a:latin typeface="Chalkduster"/>
                <a:cs typeface="Chalkduster"/>
              </a:rPr>
              <a:t>1</a:t>
            </a:r>
            <a:r>
              <a:rPr lang="it-IT" dirty="0" smtClean="0">
                <a:solidFill>
                  <a:srgbClr val="0000FF"/>
                </a:solidFill>
              </a:rPr>
              <a:t> </a:t>
            </a:r>
          </a:p>
          <a:p>
            <a:r>
              <a:rPr lang="it-IT" i="1" dirty="0">
                <a:solidFill>
                  <a:srgbClr val="FF0000"/>
                </a:solidFill>
                <a:latin typeface="Chalkduster"/>
                <a:cs typeface="Chalkduster"/>
              </a:rPr>
              <a:t>TROVA L’INTRUSO!</a:t>
            </a:r>
          </a:p>
          <a:p>
            <a:r>
              <a:rPr lang="it-IT" dirty="0"/>
              <a:t>Contesto: </a:t>
            </a:r>
            <a:r>
              <a:rPr lang="it-IT" b="1" dirty="0" smtClean="0"/>
              <a:t>XXXIII domenica del tempo ordinario. Canto d’ingresso</a:t>
            </a:r>
            <a:endParaRPr lang="it-IT" b="1" dirty="0"/>
          </a:p>
        </p:txBody>
      </p:sp>
      <p:sp>
        <p:nvSpPr>
          <p:cNvPr id="8" name="TextBox 7"/>
          <p:cNvSpPr txBox="1"/>
          <p:nvPr/>
        </p:nvSpPr>
        <p:spPr>
          <a:xfrm>
            <a:off x="6117394" y="1621197"/>
            <a:ext cx="3026606" cy="2893100"/>
          </a:xfrm>
          <a:prstGeom prst="rect">
            <a:avLst/>
          </a:prstGeom>
          <a:noFill/>
        </p:spPr>
        <p:txBody>
          <a:bodyPr wrap="square" rtlCol="0">
            <a:spAutoFit/>
          </a:bodyPr>
          <a:lstStyle/>
          <a:p>
            <a:r>
              <a:rPr lang="it-IT" sz="1300" dirty="0" smtClean="0">
                <a:latin typeface="Arial Narrow"/>
                <a:cs typeface="Arial Narrow"/>
              </a:rPr>
              <a:t>ANNUNCEREMO </a:t>
            </a:r>
            <a:r>
              <a:rPr lang="it-IT" sz="1300" dirty="0">
                <a:latin typeface="Arial Narrow"/>
                <a:cs typeface="Arial Narrow"/>
              </a:rPr>
              <a:t>IL TUO REGNO</a:t>
            </a:r>
          </a:p>
          <a:p>
            <a:pPr marL="269875" indent="-269875"/>
            <a:endParaRPr lang="it-IT" sz="1300" dirty="0" smtClean="0">
              <a:latin typeface="Arial Narrow"/>
              <a:cs typeface="Arial Narrow"/>
            </a:endParaRPr>
          </a:p>
          <a:p>
            <a:pPr marL="269875" indent="-269875"/>
            <a:r>
              <a:rPr lang="it-IT" sz="1300" dirty="0" smtClean="0">
                <a:latin typeface="Arial Narrow"/>
                <a:cs typeface="Arial Narrow"/>
              </a:rPr>
              <a:t>0</a:t>
            </a:r>
            <a:r>
              <a:rPr lang="it-IT" sz="1300" dirty="0">
                <a:latin typeface="Arial Narrow"/>
                <a:cs typeface="Arial Narrow"/>
              </a:rPr>
              <a:t>.	Annunceremo il tuo regno, Signor,</a:t>
            </a:r>
          </a:p>
          <a:p>
            <a:pPr marL="269875" indent="-269875"/>
            <a:r>
              <a:rPr lang="it-IT" sz="1300" b="1" dirty="0" err="1">
                <a:latin typeface="Arial Narrow"/>
                <a:cs typeface="Arial Narrow"/>
              </a:rPr>
              <a:t>R</a:t>
            </a:r>
            <a:r>
              <a:rPr lang="it-IT" sz="1300" b="1" dirty="0">
                <a:latin typeface="Arial Narrow"/>
                <a:cs typeface="Arial Narrow"/>
              </a:rPr>
              <a:t>. 	il tuo regno, Signor, il tuo regno.</a:t>
            </a:r>
            <a:endParaRPr lang="it-IT" sz="1300" dirty="0">
              <a:latin typeface="Arial Narrow"/>
              <a:cs typeface="Arial Narrow"/>
            </a:endParaRPr>
          </a:p>
          <a:p>
            <a:pPr marL="269875" indent="-269875"/>
            <a:r>
              <a:rPr lang="it-IT" sz="1300" dirty="0">
                <a:latin typeface="Arial Narrow"/>
                <a:cs typeface="Arial Narrow"/>
              </a:rPr>
              <a:t>1.	Regno di pace e di giustizia, </a:t>
            </a:r>
          </a:p>
          <a:p>
            <a:pPr marL="269875" indent="-269875"/>
            <a:r>
              <a:rPr lang="it-IT" sz="1300" dirty="0">
                <a:latin typeface="Arial Narrow"/>
                <a:cs typeface="Arial Narrow"/>
              </a:rPr>
              <a:t>	regno di vita e verità.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9875" indent="-269875"/>
            <a:r>
              <a:rPr lang="it-IT" sz="1300" dirty="0">
                <a:latin typeface="Arial Narrow"/>
                <a:cs typeface="Arial Narrow"/>
              </a:rPr>
              <a:t>2.	Regno di amore e di grazia, </a:t>
            </a:r>
          </a:p>
          <a:p>
            <a:pPr marL="269875" indent="-269875"/>
            <a:r>
              <a:rPr lang="it-IT" sz="1300" dirty="0">
                <a:latin typeface="Arial Narrow"/>
                <a:cs typeface="Arial Narrow"/>
              </a:rPr>
              <a:t>	regno ch’è già nei nostri cuori.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9875" indent="-269875"/>
            <a:r>
              <a:rPr lang="it-IT" sz="1300" dirty="0">
                <a:latin typeface="Arial Narrow"/>
                <a:cs typeface="Arial Narrow"/>
              </a:rPr>
              <a:t>3.	Regno che soffre la violenza, </a:t>
            </a:r>
          </a:p>
          <a:p>
            <a:pPr marL="269875" indent="-269875"/>
            <a:r>
              <a:rPr lang="it-IT" sz="1300" dirty="0">
                <a:latin typeface="Arial Narrow"/>
                <a:cs typeface="Arial Narrow"/>
              </a:rPr>
              <a:t>	regno in cammino verso il cielo.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9875" indent="-269875"/>
            <a:r>
              <a:rPr lang="it-IT" sz="1300" dirty="0">
                <a:latin typeface="Arial Narrow"/>
                <a:cs typeface="Arial Narrow"/>
              </a:rPr>
              <a:t>4.	Regno che dura eternamente, </a:t>
            </a:r>
          </a:p>
          <a:p>
            <a:pPr marL="269875" indent="-269875"/>
            <a:r>
              <a:rPr lang="it-IT" sz="1300" dirty="0">
                <a:latin typeface="Arial Narrow"/>
                <a:cs typeface="Arial Narrow"/>
              </a:rPr>
              <a:t>	regno che al Padre giungerà.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9875" indent="-269875"/>
            <a:r>
              <a:rPr lang="it-IT" sz="1300" dirty="0">
                <a:latin typeface="Arial Narrow"/>
                <a:cs typeface="Arial Narrow"/>
              </a:rPr>
              <a:t>0.	Annunceremo il tuo regno, Signor,</a:t>
            </a:r>
          </a:p>
          <a:p>
            <a:pPr marL="269875" indent="-269875"/>
            <a:r>
              <a:rPr lang="it-IT" sz="1300" b="1" dirty="0" err="1">
                <a:latin typeface="Arial Narrow"/>
                <a:cs typeface="Arial Narrow"/>
              </a:rPr>
              <a:t>R</a:t>
            </a:r>
            <a:r>
              <a:rPr lang="it-IT" sz="1300" b="1" dirty="0">
                <a:latin typeface="Arial Narrow"/>
                <a:cs typeface="Arial Narrow"/>
              </a:rPr>
              <a:t>. 	il tuo regno, Signor, il tuo regno</a:t>
            </a:r>
            <a:r>
              <a:rPr lang="it-IT" sz="1300" b="1" dirty="0" smtClean="0">
                <a:latin typeface="Arial Narrow"/>
                <a:cs typeface="Arial Narrow"/>
              </a:rPr>
              <a:t>.</a:t>
            </a:r>
            <a:endParaRPr lang="it-IT" sz="1300" dirty="0">
              <a:latin typeface="Arial Narrow"/>
              <a:cs typeface="Arial Narrow"/>
            </a:endParaRPr>
          </a:p>
        </p:txBody>
      </p:sp>
      <p:sp>
        <p:nvSpPr>
          <p:cNvPr id="9" name="TextBox 8"/>
          <p:cNvSpPr txBox="1"/>
          <p:nvPr/>
        </p:nvSpPr>
        <p:spPr>
          <a:xfrm>
            <a:off x="418861" y="1621197"/>
            <a:ext cx="3269816" cy="3570209"/>
          </a:xfrm>
          <a:prstGeom prst="rect">
            <a:avLst/>
          </a:prstGeom>
          <a:noFill/>
        </p:spPr>
        <p:txBody>
          <a:bodyPr wrap="square" rtlCol="0">
            <a:spAutoFit/>
          </a:bodyPr>
          <a:lstStyle/>
          <a:p>
            <a:r>
              <a:rPr lang="it-IT" sz="1300" dirty="0" smtClean="0">
                <a:latin typeface="Arial Narrow"/>
                <a:cs typeface="Arial Narrow"/>
              </a:rPr>
              <a:t>CANTO </a:t>
            </a:r>
            <a:r>
              <a:rPr lang="it-IT" sz="1300" dirty="0">
                <a:latin typeface="Arial Narrow"/>
                <a:cs typeface="Arial Narrow"/>
              </a:rPr>
              <a:t>PER CRISTO</a:t>
            </a:r>
          </a:p>
          <a:p>
            <a:endParaRPr lang="it-IT" sz="1300" b="1" dirty="0" smtClean="0">
              <a:latin typeface="Arial Narrow"/>
              <a:cs typeface="Arial Narrow"/>
            </a:endParaRPr>
          </a:p>
          <a:p>
            <a:pPr marL="269875" indent="-269875"/>
            <a:r>
              <a:rPr lang="it-IT" sz="1300" b="1" dirty="0" err="1" smtClean="0">
                <a:latin typeface="Arial Narrow"/>
                <a:cs typeface="Arial Narrow"/>
              </a:rPr>
              <a:t>R</a:t>
            </a:r>
            <a:r>
              <a:rPr lang="it-IT" sz="1300" b="1" dirty="0">
                <a:latin typeface="Arial Narrow"/>
                <a:cs typeface="Arial Narrow"/>
              </a:rPr>
              <a:t>.	Alleluia, alleluia.</a:t>
            </a:r>
            <a:endParaRPr lang="it-IT" sz="1300" dirty="0">
              <a:latin typeface="Arial Narrow"/>
              <a:cs typeface="Arial Narrow"/>
            </a:endParaRPr>
          </a:p>
          <a:p>
            <a:pPr marL="269875" indent="-269875"/>
            <a:r>
              <a:rPr lang="it-IT" sz="1300" b="1" dirty="0">
                <a:latin typeface="Arial Narrow"/>
                <a:cs typeface="Arial Narrow"/>
              </a:rPr>
              <a:t>	Alleluia, alleluia. </a:t>
            </a:r>
            <a:endParaRPr lang="it-IT" sz="1300" dirty="0">
              <a:latin typeface="Arial Narrow"/>
              <a:cs typeface="Arial Narrow"/>
            </a:endParaRPr>
          </a:p>
          <a:p>
            <a:pPr marL="269875" indent="-269875"/>
            <a:r>
              <a:rPr lang="it-IT" sz="1300" dirty="0">
                <a:latin typeface="Arial Narrow"/>
                <a:cs typeface="Arial Narrow"/>
              </a:rPr>
              <a:t>1.	Canto per Cristo che mi libererà</a:t>
            </a:r>
          </a:p>
          <a:p>
            <a:pPr marL="269875" indent="-269875"/>
            <a:r>
              <a:rPr lang="it-IT" sz="1300" dirty="0" smtClean="0">
                <a:latin typeface="Arial Narrow"/>
                <a:cs typeface="Arial Narrow"/>
              </a:rPr>
              <a:t>	quando </a:t>
            </a:r>
            <a:r>
              <a:rPr lang="it-IT" sz="1300" dirty="0">
                <a:latin typeface="Arial Narrow"/>
                <a:cs typeface="Arial Narrow"/>
              </a:rPr>
              <a:t>verrà nella gloria,</a:t>
            </a:r>
          </a:p>
          <a:p>
            <a:pPr marL="269875" indent="-269875"/>
            <a:r>
              <a:rPr lang="it-IT" sz="1300" dirty="0" smtClean="0">
                <a:latin typeface="Arial Narrow"/>
                <a:cs typeface="Arial Narrow"/>
              </a:rPr>
              <a:t>	quando </a:t>
            </a:r>
            <a:r>
              <a:rPr lang="it-IT" sz="1300" dirty="0">
                <a:latin typeface="Arial Narrow"/>
                <a:cs typeface="Arial Narrow"/>
              </a:rPr>
              <a:t>la vita con lui rinascerà, </a:t>
            </a:r>
          </a:p>
          <a:p>
            <a:pPr marL="269875" indent="-269875"/>
            <a:r>
              <a:rPr lang="it-IT" sz="1300" dirty="0" smtClean="0">
                <a:latin typeface="Arial Narrow"/>
                <a:cs typeface="Arial Narrow"/>
              </a:rPr>
              <a:t>	alleluia</a:t>
            </a:r>
            <a:r>
              <a:rPr lang="it-IT" sz="1300" dirty="0">
                <a:latin typeface="Arial Narrow"/>
                <a:cs typeface="Arial Narrow"/>
              </a:rPr>
              <a:t>, alleluia!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9875" indent="-269875"/>
            <a:r>
              <a:rPr lang="it-IT" sz="1300" dirty="0">
                <a:latin typeface="Arial Narrow"/>
                <a:cs typeface="Arial Narrow"/>
              </a:rPr>
              <a:t>2.	Canto per Cristo: in lui rifiorirà</a:t>
            </a:r>
          </a:p>
          <a:p>
            <a:pPr marL="269875" indent="-269875"/>
            <a:r>
              <a:rPr lang="it-IT" sz="1300" dirty="0" smtClean="0">
                <a:latin typeface="Arial Narrow"/>
                <a:cs typeface="Arial Narrow"/>
              </a:rPr>
              <a:t>	ogni </a:t>
            </a:r>
            <a:r>
              <a:rPr lang="it-IT" sz="1300" dirty="0">
                <a:latin typeface="Arial Narrow"/>
                <a:cs typeface="Arial Narrow"/>
              </a:rPr>
              <a:t>speranza perduta,</a:t>
            </a:r>
          </a:p>
          <a:p>
            <a:pPr marL="269875" indent="-269875"/>
            <a:r>
              <a:rPr lang="it-IT" sz="1300" dirty="0" smtClean="0">
                <a:latin typeface="Arial Narrow"/>
                <a:cs typeface="Arial Narrow"/>
              </a:rPr>
              <a:t>	ogni </a:t>
            </a:r>
            <a:r>
              <a:rPr lang="it-IT" sz="1300" dirty="0">
                <a:latin typeface="Arial Narrow"/>
                <a:cs typeface="Arial Narrow"/>
              </a:rPr>
              <a:t>creatura con lui risorgerà, </a:t>
            </a:r>
          </a:p>
          <a:p>
            <a:pPr marL="269875" indent="-269875"/>
            <a:r>
              <a:rPr lang="it-IT" sz="1300" dirty="0" smtClean="0">
                <a:latin typeface="Arial Narrow"/>
                <a:cs typeface="Arial Narrow"/>
              </a:rPr>
              <a:t>	alleluia</a:t>
            </a:r>
            <a:r>
              <a:rPr lang="it-IT" sz="1300" dirty="0">
                <a:latin typeface="Arial Narrow"/>
                <a:cs typeface="Arial Narrow"/>
              </a:rPr>
              <a:t>, alleluia!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9875" indent="-269875"/>
            <a:r>
              <a:rPr lang="it-IT" sz="1300" dirty="0">
                <a:latin typeface="Arial Narrow"/>
                <a:cs typeface="Arial Narrow"/>
              </a:rPr>
              <a:t>3.	Canto per Cristo: un giorno tornerà!</a:t>
            </a:r>
          </a:p>
          <a:p>
            <a:pPr marL="269875" indent="-269875"/>
            <a:r>
              <a:rPr lang="it-IT" sz="1300" dirty="0" smtClean="0">
                <a:latin typeface="Arial Narrow"/>
                <a:cs typeface="Arial Narrow"/>
              </a:rPr>
              <a:t>	Festa </a:t>
            </a:r>
            <a:r>
              <a:rPr lang="it-IT" sz="1300" dirty="0">
                <a:latin typeface="Arial Narrow"/>
                <a:cs typeface="Arial Narrow"/>
              </a:rPr>
              <a:t>per tutti gli amici,</a:t>
            </a:r>
          </a:p>
          <a:p>
            <a:pPr marL="269875" indent="-269875"/>
            <a:r>
              <a:rPr lang="it-IT" sz="1300" dirty="0">
                <a:latin typeface="Arial Narrow"/>
                <a:cs typeface="Arial Narrow"/>
              </a:rPr>
              <a:t>	festa di un mondo che più non morirà, </a:t>
            </a:r>
          </a:p>
          <a:p>
            <a:pPr marL="269875" indent="-269875"/>
            <a:r>
              <a:rPr lang="it-IT" sz="1300" dirty="0">
                <a:latin typeface="Arial Narrow"/>
                <a:cs typeface="Arial Narrow"/>
              </a:rPr>
              <a:t>	alleluia, alleluia!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endParaRPr lang="en-US" dirty="0"/>
          </a:p>
        </p:txBody>
      </p:sp>
      <p:sp>
        <p:nvSpPr>
          <p:cNvPr id="10" name="TextBox 9"/>
          <p:cNvSpPr txBox="1"/>
          <p:nvPr/>
        </p:nvSpPr>
        <p:spPr>
          <a:xfrm>
            <a:off x="3161721" y="1621197"/>
            <a:ext cx="2891489" cy="2893100"/>
          </a:xfrm>
          <a:prstGeom prst="rect">
            <a:avLst/>
          </a:prstGeom>
          <a:noFill/>
        </p:spPr>
        <p:txBody>
          <a:bodyPr wrap="square" rtlCol="0">
            <a:spAutoFit/>
          </a:bodyPr>
          <a:lstStyle/>
          <a:p>
            <a:r>
              <a:rPr lang="it-IT" sz="1300" dirty="0" smtClean="0">
                <a:latin typeface="Arial Narrow"/>
                <a:cs typeface="Arial Narrow"/>
              </a:rPr>
              <a:t>TU</a:t>
            </a:r>
            <a:r>
              <a:rPr lang="it-IT" sz="1300" dirty="0">
                <a:latin typeface="Arial Narrow"/>
                <a:cs typeface="Arial Narrow"/>
              </a:rPr>
              <a:t>, QUANDO VERRAI</a:t>
            </a:r>
          </a:p>
          <a:p>
            <a:pPr marL="269875" indent="-269875"/>
            <a:endParaRPr lang="it-IT" sz="1300" dirty="0" smtClean="0">
              <a:latin typeface="Arial Narrow"/>
              <a:cs typeface="Arial Narrow"/>
            </a:endParaRPr>
          </a:p>
          <a:p>
            <a:pPr marL="269875" indent="-269875"/>
            <a:r>
              <a:rPr lang="it-IT" sz="1300" dirty="0" smtClean="0">
                <a:latin typeface="Arial Narrow"/>
                <a:cs typeface="Arial Narrow"/>
              </a:rPr>
              <a:t>1</a:t>
            </a:r>
            <a:r>
              <a:rPr lang="it-IT" sz="1300" dirty="0">
                <a:latin typeface="Arial Narrow"/>
                <a:cs typeface="Arial Narrow"/>
              </a:rPr>
              <a:t>.	Tu, quando verrai, Signore Gesù,</a:t>
            </a:r>
          </a:p>
          <a:p>
            <a:pPr marL="269875" indent="-269875"/>
            <a:r>
              <a:rPr lang="it-IT" sz="1300" dirty="0" smtClean="0">
                <a:latin typeface="Arial Narrow"/>
                <a:cs typeface="Arial Narrow"/>
              </a:rPr>
              <a:t>	quel </a:t>
            </a:r>
            <a:r>
              <a:rPr lang="it-IT" sz="1300" dirty="0">
                <a:latin typeface="Arial Narrow"/>
                <a:cs typeface="Arial Narrow"/>
              </a:rPr>
              <a:t>giorno sarai un sole per noi.</a:t>
            </a:r>
          </a:p>
          <a:p>
            <a:pPr marL="269875" indent="-269875"/>
            <a:r>
              <a:rPr lang="it-IT" sz="1300" dirty="0" smtClean="0">
                <a:latin typeface="Arial Narrow"/>
                <a:cs typeface="Arial Narrow"/>
              </a:rPr>
              <a:t>	Un </a:t>
            </a:r>
            <a:r>
              <a:rPr lang="it-IT" sz="1300" dirty="0">
                <a:latin typeface="Arial Narrow"/>
                <a:cs typeface="Arial Narrow"/>
              </a:rPr>
              <a:t>libero canto da noi nascerà</a:t>
            </a:r>
          </a:p>
          <a:p>
            <a:pPr marL="269875" indent="-269875"/>
            <a:r>
              <a:rPr lang="it-IT" sz="1300" dirty="0" smtClean="0">
                <a:latin typeface="Arial Narrow"/>
                <a:cs typeface="Arial Narrow"/>
              </a:rPr>
              <a:t>	e </a:t>
            </a:r>
            <a:r>
              <a:rPr lang="it-IT" sz="1300" dirty="0">
                <a:latin typeface="Arial Narrow"/>
                <a:cs typeface="Arial Narrow"/>
              </a:rPr>
              <a:t>come una danza il cielo sarà.</a:t>
            </a:r>
          </a:p>
          <a:p>
            <a:pPr marL="269875" indent="-269875"/>
            <a:r>
              <a:rPr lang="it-IT" sz="1300" dirty="0">
                <a:latin typeface="Arial Narrow"/>
                <a:cs typeface="Arial Narrow"/>
              </a:rPr>
              <a:t>2.	Tu, quando verrai, </a:t>
            </a:r>
            <a:r>
              <a:rPr lang="it-IT" sz="1300" dirty="0" smtClean="0">
                <a:latin typeface="Arial Narrow"/>
                <a:cs typeface="Arial Narrow"/>
              </a:rPr>
              <a:t>Signore </a:t>
            </a:r>
            <a:r>
              <a:rPr lang="it-IT" sz="1300" dirty="0">
                <a:latin typeface="Arial Narrow"/>
                <a:cs typeface="Arial Narrow"/>
              </a:rPr>
              <a:t>Gesù,</a:t>
            </a:r>
          </a:p>
          <a:p>
            <a:pPr marL="269875" indent="-269875"/>
            <a:r>
              <a:rPr lang="it-IT" sz="1300" dirty="0" smtClean="0">
                <a:latin typeface="Arial Narrow"/>
                <a:cs typeface="Arial Narrow"/>
              </a:rPr>
              <a:t>	insieme </a:t>
            </a:r>
            <a:r>
              <a:rPr lang="it-IT" sz="1300" dirty="0">
                <a:latin typeface="Arial Narrow"/>
                <a:cs typeface="Arial Narrow"/>
              </a:rPr>
              <a:t>vorrai far festa con noi.</a:t>
            </a:r>
          </a:p>
          <a:p>
            <a:pPr marL="269875" indent="-269875"/>
            <a:r>
              <a:rPr lang="it-IT" sz="1300" dirty="0" smtClean="0">
                <a:latin typeface="Arial Narrow"/>
                <a:cs typeface="Arial Narrow"/>
              </a:rPr>
              <a:t>	E </a:t>
            </a:r>
            <a:r>
              <a:rPr lang="it-IT" sz="1300" dirty="0">
                <a:latin typeface="Arial Narrow"/>
                <a:cs typeface="Arial Narrow"/>
              </a:rPr>
              <a:t>senza tramonto la festa sarà,</a:t>
            </a:r>
          </a:p>
          <a:p>
            <a:pPr marL="269875" indent="-269875"/>
            <a:r>
              <a:rPr lang="it-IT" sz="1300" dirty="0" smtClean="0">
                <a:latin typeface="Arial Narrow"/>
                <a:cs typeface="Arial Narrow"/>
              </a:rPr>
              <a:t>	perché </a:t>
            </a:r>
            <a:r>
              <a:rPr lang="it-IT" sz="1300" dirty="0">
                <a:latin typeface="Arial Narrow"/>
                <a:cs typeface="Arial Narrow"/>
              </a:rPr>
              <a:t>finalmente saremo con te.</a:t>
            </a:r>
          </a:p>
          <a:p>
            <a:pPr marL="269875" indent="-269875"/>
            <a:r>
              <a:rPr lang="it-IT" sz="1300" dirty="0">
                <a:latin typeface="Arial Narrow"/>
                <a:cs typeface="Arial Narrow"/>
              </a:rPr>
              <a:t>3.	Tu, quando verrai, </a:t>
            </a:r>
            <a:r>
              <a:rPr lang="it-IT" sz="1300" dirty="0" smtClean="0">
                <a:latin typeface="Arial Narrow"/>
                <a:cs typeface="Arial Narrow"/>
              </a:rPr>
              <a:t>Signore </a:t>
            </a:r>
            <a:r>
              <a:rPr lang="it-IT" sz="1300" dirty="0">
                <a:latin typeface="Arial Narrow"/>
                <a:cs typeface="Arial Narrow"/>
              </a:rPr>
              <a:t>Gesù,</a:t>
            </a:r>
          </a:p>
          <a:p>
            <a:pPr marL="269875" indent="-269875"/>
            <a:r>
              <a:rPr lang="it-IT" sz="1300" dirty="0" smtClean="0">
                <a:latin typeface="Arial Narrow"/>
                <a:cs typeface="Arial Narrow"/>
              </a:rPr>
              <a:t>	per </a:t>
            </a:r>
            <a:r>
              <a:rPr lang="it-IT" sz="1300" dirty="0">
                <a:latin typeface="Arial Narrow"/>
                <a:cs typeface="Arial Narrow"/>
              </a:rPr>
              <a:t>sempre dirai: «Gioite con me!».</a:t>
            </a:r>
          </a:p>
          <a:p>
            <a:pPr marL="269875" indent="-269875"/>
            <a:r>
              <a:rPr lang="it-IT" sz="1300" dirty="0" smtClean="0">
                <a:latin typeface="Arial Narrow"/>
                <a:cs typeface="Arial Narrow"/>
              </a:rPr>
              <a:t>	Noi </a:t>
            </a:r>
            <a:r>
              <a:rPr lang="it-IT" sz="1300" dirty="0">
                <a:latin typeface="Arial Narrow"/>
                <a:cs typeface="Arial Narrow"/>
              </a:rPr>
              <a:t>ora sappiamo che il Regno verrà:</a:t>
            </a:r>
          </a:p>
          <a:p>
            <a:pPr marL="269875" indent="-269875"/>
            <a:r>
              <a:rPr lang="it-IT" sz="1300" dirty="0" smtClean="0">
                <a:latin typeface="Arial Narrow"/>
                <a:cs typeface="Arial Narrow"/>
              </a:rPr>
              <a:t>	nel </a:t>
            </a:r>
            <a:r>
              <a:rPr lang="it-IT" sz="1300" dirty="0">
                <a:latin typeface="Arial Narrow"/>
                <a:cs typeface="Arial Narrow"/>
              </a:rPr>
              <a:t>breve passaggio viviamo di te</a:t>
            </a:r>
            <a:r>
              <a:rPr lang="it-IT" sz="1300" dirty="0" smtClean="0">
                <a:latin typeface="Arial Narrow"/>
                <a:cs typeface="Arial Narrow"/>
              </a:rPr>
              <a:t>.</a:t>
            </a:r>
            <a:endParaRPr lang="it-IT" sz="1300" dirty="0">
              <a:latin typeface="Arial Narrow"/>
              <a:cs typeface="Arial Narrow"/>
            </a:endParaRPr>
          </a:p>
        </p:txBody>
      </p:sp>
      <p:sp>
        <p:nvSpPr>
          <p:cNvPr id="11" name="Rectangle 10"/>
          <p:cNvSpPr/>
          <p:nvPr/>
        </p:nvSpPr>
        <p:spPr>
          <a:xfrm>
            <a:off x="6053210" y="1621197"/>
            <a:ext cx="2675308" cy="28931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7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13510"/>
            <a:ext cx="9144001" cy="6858000"/>
          </a:xfrm>
          <a:prstGeom prst="rect">
            <a:avLst/>
          </a:prstGeom>
        </p:spPr>
      </p:pic>
      <p:sp>
        <p:nvSpPr>
          <p:cNvPr id="2" name="Rectangle 1"/>
          <p:cNvSpPr/>
          <p:nvPr/>
        </p:nvSpPr>
        <p:spPr>
          <a:xfrm>
            <a:off x="418861" y="423882"/>
            <a:ext cx="8282633" cy="3139321"/>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FF0000"/>
                </a:solidFill>
                <a:latin typeface="Chalkduster"/>
                <a:cs typeface="Chalkduster"/>
              </a:rPr>
              <a:t>2</a:t>
            </a:r>
          </a:p>
          <a:p>
            <a:r>
              <a:rPr lang="it-IT" b="1" i="1" dirty="0" smtClean="0"/>
              <a:t>FAVORIRE L’UNIONE DEI FEDELI RIUNITI</a:t>
            </a:r>
          </a:p>
          <a:p>
            <a:endParaRPr lang="it-IT" i="1" dirty="0" smtClean="0"/>
          </a:p>
          <a:p>
            <a:pPr algn="just"/>
            <a:r>
              <a:rPr lang="it-IT" dirty="0"/>
              <a:t>«</a:t>
            </a:r>
            <a:r>
              <a:rPr lang="en-US" dirty="0" err="1"/>
              <a:t>Così</a:t>
            </a:r>
            <a:r>
              <a:rPr lang="en-US" dirty="0"/>
              <a:t>, </a:t>
            </a:r>
            <a:r>
              <a:rPr lang="en-US" dirty="0" err="1"/>
              <a:t>entrando</a:t>
            </a:r>
            <a:r>
              <a:rPr lang="en-US" dirty="0"/>
              <a:t> </a:t>
            </a:r>
            <a:r>
              <a:rPr lang="en-US" dirty="0" err="1"/>
              <a:t>nella</a:t>
            </a:r>
            <a:r>
              <a:rPr lang="en-US" dirty="0"/>
              <a:t> basilica </a:t>
            </a:r>
            <a:r>
              <a:rPr lang="en-US" dirty="0" err="1"/>
              <a:t>i</a:t>
            </a:r>
            <a:r>
              <a:rPr lang="en-US" dirty="0"/>
              <a:t> </a:t>
            </a:r>
            <a:r>
              <a:rPr lang="en-US" dirty="0" err="1"/>
              <a:t>fedeli</a:t>
            </a:r>
            <a:r>
              <a:rPr lang="en-US" dirty="0"/>
              <a:t> </a:t>
            </a:r>
            <a:r>
              <a:rPr lang="en-US" dirty="0" err="1"/>
              <a:t>si</a:t>
            </a:r>
            <a:r>
              <a:rPr lang="en-US" dirty="0"/>
              <a:t> </a:t>
            </a:r>
            <a:r>
              <a:rPr lang="en-US" dirty="0" err="1"/>
              <a:t>trovano</a:t>
            </a:r>
            <a:r>
              <a:rPr lang="en-US" dirty="0"/>
              <a:t> </a:t>
            </a:r>
            <a:r>
              <a:rPr lang="en-US" dirty="0" err="1"/>
              <a:t>legati</a:t>
            </a:r>
            <a:r>
              <a:rPr lang="en-US" dirty="0"/>
              <a:t> </a:t>
            </a:r>
            <a:r>
              <a:rPr lang="en-US" dirty="0" err="1"/>
              <a:t>fra</a:t>
            </a:r>
            <a:r>
              <a:rPr lang="en-US" dirty="0"/>
              <a:t> </a:t>
            </a:r>
            <a:r>
              <a:rPr lang="en-US" dirty="0" err="1"/>
              <a:t>loro</a:t>
            </a:r>
            <a:r>
              <a:rPr lang="en-US" dirty="0"/>
              <a:t> ma </a:t>
            </a:r>
            <a:r>
              <a:rPr lang="en-US" dirty="0" err="1"/>
              <a:t>rivolti</a:t>
            </a:r>
            <a:r>
              <a:rPr lang="en-US" dirty="0"/>
              <a:t>, non </a:t>
            </a:r>
            <a:r>
              <a:rPr lang="en-US" dirty="0" err="1"/>
              <a:t>autocentranti</a:t>
            </a:r>
            <a:r>
              <a:rPr lang="en-US" dirty="0"/>
              <a:t> ma </a:t>
            </a:r>
            <a:r>
              <a:rPr lang="en-US" dirty="0" err="1"/>
              <a:t>orientati</a:t>
            </a:r>
            <a:r>
              <a:rPr lang="en-US" dirty="0"/>
              <a:t>, </a:t>
            </a:r>
            <a:r>
              <a:rPr lang="en-US" dirty="0" err="1"/>
              <a:t>oltre</a:t>
            </a:r>
            <a:r>
              <a:rPr lang="en-US" dirty="0"/>
              <a:t> se </a:t>
            </a:r>
            <a:r>
              <a:rPr lang="en-US" dirty="0" err="1"/>
              <a:t>stessi</a:t>
            </a:r>
            <a:r>
              <a:rPr lang="en-US" dirty="0"/>
              <a:t> ma con </a:t>
            </a:r>
            <a:r>
              <a:rPr lang="en-US" dirty="0" err="1"/>
              <a:t>tutto</a:t>
            </a:r>
            <a:r>
              <a:rPr lang="en-US" dirty="0"/>
              <a:t> di </a:t>
            </a:r>
            <a:r>
              <a:rPr lang="en-US" dirty="0" err="1"/>
              <a:t>sé</a:t>
            </a:r>
            <a:r>
              <a:rPr lang="en-US" dirty="0"/>
              <a:t>. </a:t>
            </a:r>
            <a:r>
              <a:rPr lang="en-US" dirty="0" err="1"/>
              <a:t>Anche</a:t>
            </a:r>
            <a:r>
              <a:rPr lang="en-US" dirty="0"/>
              <a:t> </a:t>
            </a:r>
            <a:r>
              <a:rPr lang="en-US" dirty="0" err="1"/>
              <a:t>il</a:t>
            </a:r>
            <a:r>
              <a:rPr lang="en-US" dirty="0"/>
              <a:t> </a:t>
            </a:r>
            <a:r>
              <a:rPr lang="en-US" dirty="0" err="1"/>
              <a:t>luogo</a:t>
            </a:r>
            <a:r>
              <a:rPr lang="en-US" dirty="0"/>
              <a:t> di </a:t>
            </a:r>
            <a:r>
              <a:rPr lang="en-US" dirty="0" err="1"/>
              <a:t>culto</a:t>
            </a:r>
            <a:r>
              <a:rPr lang="en-US" dirty="0"/>
              <a:t> </a:t>
            </a:r>
            <a:r>
              <a:rPr lang="en-US" dirty="0" err="1"/>
              <a:t>concorre</a:t>
            </a:r>
            <a:r>
              <a:rPr lang="en-US" dirty="0"/>
              <a:t> a </a:t>
            </a:r>
            <a:r>
              <a:rPr lang="en-US" dirty="0" err="1"/>
              <a:t>plasmare</a:t>
            </a:r>
            <a:r>
              <a:rPr lang="en-US" dirty="0"/>
              <a:t> </a:t>
            </a:r>
            <a:r>
              <a:rPr lang="en-US" dirty="0" err="1"/>
              <a:t>relazioni</a:t>
            </a:r>
            <a:r>
              <a:rPr lang="en-US" dirty="0"/>
              <a:t> </a:t>
            </a:r>
            <a:r>
              <a:rPr lang="en-US" dirty="0" err="1"/>
              <a:t>buone</a:t>
            </a:r>
            <a:r>
              <a:rPr lang="en-US" dirty="0"/>
              <a:t>. Né </a:t>
            </a:r>
            <a:r>
              <a:rPr lang="en-US" dirty="0" err="1"/>
              <a:t>templi</a:t>
            </a:r>
            <a:r>
              <a:rPr lang="en-US" dirty="0"/>
              <a:t> </a:t>
            </a:r>
            <a:r>
              <a:rPr lang="en-US" dirty="0" err="1"/>
              <a:t>che</a:t>
            </a:r>
            <a:r>
              <a:rPr lang="en-US" dirty="0"/>
              <a:t> </a:t>
            </a:r>
            <a:r>
              <a:rPr lang="en-US" dirty="0" err="1"/>
              <a:t>estromettono</a:t>
            </a:r>
            <a:r>
              <a:rPr lang="en-US" dirty="0"/>
              <a:t>, né </a:t>
            </a:r>
            <a:r>
              <a:rPr lang="en-US" dirty="0" err="1"/>
              <a:t>altari</a:t>
            </a:r>
            <a:r>
              <a:rPr lang="en-US" dirty="0"/>
              <a:t> </a:t>
            </a:r>
            <a:r>
              <a:rPr lang="en-US" dirty="0" err="1"/>
              <a:t>dall’accesso</a:t>
            </a:r>
            <a:r>
              <a:rPr lang="en-US" dirty="0"/>
              <a:t> </a:t>
            </a:r>
            <a:r>
              <a:rPr lang="en-US" dirty="0" err="1"/>
              <a:t>impossibile</a:t>
            </a:r>
            <a:r>
              <a:rPr lang="en-US" dirty="0"/>
              <a:t> </a:t>
            </a:r>
            <a:r>
              <a:rPr lang="en-US" dirty="0" err="1"/>
              <a:t>che</a:t>
            </a:r>
            <a:r>
              <a:rPr lang="en-US" dirty="0"/>
              <a:t> per far </a:t>
            </a:r>
            <a:r>
              <a:rPr lang="en-US" dirty="0" err="1"/>
              <a:t>salire</a:t>
            </a:r>
            <a:r>
              <a:rPr lang="en-US" dirty="0"/>
              <a:t> a </a:t>
            </a:r>
            <a:r>
              <a:rPr lang="en-US" dirty="0" err="1"/>
              <a:t>Dio</a:t>
            </a:r>
            <a:r>
              <a:rPr lang="en-US" dirty="0"/>
              <a:t> </a:t>
            </a:r>
            <a:r>
              <a:rPr lang="en-US" dirty="0" err="1"/>
              <a:t>portano</a:t>
            </a:r>
            <a:r>
              <a:rPr lang="en-US" dirty="0"/>
              <a:t> a </a:t>
            </a:r>
            <a:r>
              <a:rPr lang="en-US" dirty="0" err="1"/>
              <a:t>dimenticare</a:t>
            </a:r>
            <a:r>
              <a:rPr lang="en-US" dirty="0"/>
              <a:t> </a:t>
            </a:r>
            <a:r>
              <a:rPr lang="en-US" dirty="0" err="1"/>
              <a:t>l’altro</a:t>
            </a:r>
            <a:r>
              <a:rPr lang="en-US" dirty="0"/>
              <a:t>. Ma </a:t>
            </a:r>
            <a:r>
              <a:rPr lang="en-US" dirty="0" err="1"/>
              <a:t>templi</a:t>
            </a:r>
            <a:r>
              <a:rPr lang="en-US" dirty="0"/>
              <a:t> come case </a:t>
            </a:r>
            <a:r>
              <a:rPr lang="en-US" dirty="0" err="1"/>
              <a:t>ospitali</a:t>
            </a:r>
            <a:r>
              <a:rPr lang="en-US" dirty="0"/>
              <a:t>, </a:t>
            </a:r>
            <a:r>
              <a:rPr lang="en-US" dirty="0" err="1"/>
              <a:t>aule</a:t>
            </a:r>
            <a:r>
              <a:rPr lang="en-US" dirty="0"/>
              <a:t> </a:t>
            </a:r>
            <a:r>
              <a:rPr lang="en-US" dirty="0" err="1"/>
              <a:t>che</a:t>
            </a:r>
            <a:r>
              <a:rPr lang="en-US" dirty="0"/>
              <a:t> </a:t>
            </a:r>
            <a:r>
              <a:rPr lang="en-US" dirty="0" err="1"/>
              <a:t>raccolgono</a:t>
            </a:r>
            <a:r>
              <a:rPr lang="en-US" dirty="0"/>
              <a:t> e </a:t>
            </a:r>
            <a:r>
              <a:rPr lang="en-US" dirty="0" err="1"/>
              <a:t>orientano</a:t>
            </a:r>
            <a:r>
              <a:rPr lang="en-US" dirty="0"/>
              <a:t>, </a:t>
            </a:r>
            <a:r>
              <a:rPr lang="en-US" dirty="0" err="1"/>
              <a:t>altari</a:t>
            </a:r>
            <a:r>
              <a:rPr lang="en-US" dirty="0"/>
              <a:t> per </a:t>
            </a:r>
            <a:r>
              <a:rPr lang="en-US" dirty="0" err="1"/>
              <a:t>accogliere</a:t>
            </a:r>
            <a:r>
              <a:rPr lang="en-US" dirty="0"/>
              <a:t> la </a:t>
            </a:r>
            <a:r>
              <a:rPr lang="en-US" dirty="0" err="1"/>
              <a:t>discesa</a:t>
            </a:r>
            <a:r>
              <a:rPr lang="en-US" dirty="0"/>
              <a:t> di </a:t>
            </a:r>
            <a:r>
              <a:rPr lang="en-US" dirty="0" err="1"/>
              <a:t>Dio</a:t>
            </a:r>
            <a:r>
              <a:rPr lang="en-US" dirty="0"/>
              <a:t> </a:t>
            </a:r>
            <a:r>
              <a:rPr lang="en-US" dirty="0" err="1"/>
              <a:t>che</a:t>
            </a:r>
            <a:r>
              <a:rPr lang="en-US" dirty="0"/>
              <a:t> </a:t>
            </a:r>
            <a:r>
              <a:rPr lang="en-US" dirty="0" err="1"/>
              <a:t>venendo</a:t>
            </a:r>
            <a:r>
              <a:rPr lang="en-US" dirty="0"/>
              <a:t> verso di </a:t>
            </a:r>
            <a:r>
              <a:rPr lang="en-US" dirty="0" err="1"/>
              <a:t>noi</a:t>
            </a:r>
            <a:r>
              <a:rPr lang="en-US" dirty="0"/>
              <a:t> ci </a:t>
            </a:r>
            <a:r>
              <a:rPr lang="en-US" dirty="0" err="1"/>
              <a:t>dà</a:t>
            </a:r>
            <a:r>
              <a:rPr lang="en-US" dirty="0"/>
              <a:t> la </a:t>
            </a:r>
            <a:r>
              <a:rPr lang="en-US" dirty="0" err="1"/>
              <a:t>possibilità</a:t>
            </a:r>
            <a:r>
              <a:rPr lang="en-US" dirty="0"/>
              <a:t> di </a:t>
            </a:r>
            <a:r>
              <a:rPr lang="en-US" dirty="0" err="1"/>
              <a:t>salire</a:t>
            </a:r>
            <a:r>
              <a:rPr lang="en-US" dirty="0"/>
              <a:t> verso di </a:t>
            </a:r>
            <a:r>
              <a:rPr lang="en-US" dirty="0" err="1"/>
              <a:t>lui</a:t>
            </a:r>
            <a:r>
              <a:rPr lang="en-US" dirty="0"/>
              <a:t> </a:t>
            </a:r>
            <a:r>
              <a:rPr lang="en-US" dirty="0" err="1"/>
              <a:t>mai</a:t>
            </a:r>
            <a:r>
              <a:rPr lang="en-US" dirty="0"/>
              <a:t> </a:t>
            </a:r>
            <a:r>
              <a:rPr lang="en-US" dirty="0" err="1"/>
              <a:t>senza</a:t>
            </a:r>
            <a:r>
              <a:rPr lang="en-US" dirty="0"/>
              <a:t> </a:t>
            </a:r>
            <a:r>
              <a:rPr lang="en-US" dirty="0" err="1"/>
              <a:t>gli</a:t>
            </a:r>
            <a:r>
              <a:rPr lang="en-US" dirty="0"/>
              <a:t> </a:t>
            </a:r>
            <a:r>
              <a:rPr lang="en-US" dirty="0" err="1"/>
              <a:t>altri</a:t>
            </a:r>
            <a:r>
              <a:rPr lang="en-US" dirty="0"/>
              <a:t>. </a:t>
            </a:r>
            <a:r>
              <a:rPr lang="en-US" dirty="0" err="1"/>
              <a:t>È</a:t>
            </a:r>
            <a:r>
              <a:rPr lang="en-US" dirty="0"/>
              <a:t> </a:t>
            </a:r>
            <a:r>
              <a:rPr lang="en-US" dirty="0" err="1"/>
              <a:t>vinta</a:t>
            </a:r>
            <a:r>
              <a:rPr lang="en-US" dirty="0"/>
              <a:t> la </a:t>
            </a:r>
            <a:r>
              <a:rPr lang="en-US" dirty="0" err="1"/>
              <a:t>paura</a:t>
            </a:r>
            <a:r>
              <a:rPr lang="en-US" dirty="0"/>
              <a:t> a </a:t>
            </a:r>
            <a:r>
              <a:rPr lang="en-US" dirty="0" err="1"/>
              <a:t>entrare</a:t>
            </a:r>
            <a:r>
              <a:rPr lang="en-US" dirty="0"/>
              <a:t> </a:t>
            </a:r>
            <a:r>
              <a:rPr lang="en-US" dirty="0" err="1"/>
              <a:t>nel</a:t>
            </a:r>
            <a:r>
              <a:rPr lang="en-US" dirty="0"/>
              <a:t> </a:t>
            </a:r>
            <a:r>
              <a:rPr lang="en-US" dirty="0" err="1"/>
              <a:t>tempio</a:t>
            </a:r>
            <a:r>
              <a:rPr lang="en-US" dirty="0"/>
              <a:t> </a:t>
            </a:r>
            <a:r>
              <a:rPr lang="en-US" dirty="0" err="1"/>
              <a:t>perché</a:t>
            </a:r>
            <a:r>
              <a:rPr lang="en-US" dirty="0"/>
              <a:t> </a:t>
            </a:r>
            <a:r>
              <a:rPr lang="en-US" dirty="0" err="1"/>
              <a:t>nessuno</a:t>
            </a:r>
            <a:r>
              <a:rPr lang="en-US" dirty="0"/>
              <a:t> </a:t>
            </a:r>
            <a:r>
              <a:rPr lang="en-US" dirty="0" err="1"/>
              <a:t>è</a:t>
            </a:r>
            <a:r>
              <a:rPr lang="en-US" dirty="0"/>
              <a:t> </a:t>
            </a:r>
            <a:r>
              <a:rPr lang="en-US" dirty="0" err="1"/>
              <a:t>lasciato</a:t>
            </a:r>
            <a:r>
              <a:rPr lang="en-US" dirty="0"/>
              <a:t> a se </a:t>
            </a:r>
            <a:r>
              <a:rPr lang="en-US" dirty="0" err="1"/>
              <a:t>stesso</a:t>
            </a:r>
            <a:r>
              <a:rPr lang="it-IT" dirty="0"/>
              <a:t>» [</a:t>
            </a:r>
            <a:r>
              <a:rPr lang="it-IT" cap="small" dirty="0" err="1"/>
              <a:t>Busani</a:t>
            </a:r>
            <a:r>
              <a:rPr lang="it-IT" dirty="0"/>
              <a:t> 2011, p. 261</a:t>
            </a:r>
            <a:r>
              <a:rPr lang="it-IT" dirty="0" smtClean="0"/>
              <a:t>].</a:t>
            </a:r>
            <a:endParaRPr lang="it-IT" dirty="0"/>
          </a:p>
        </p:txBody>
      </p:sp>
    </p:spTree>
    <p:extLst>
      <p:ext uri="{BB962C8B-B14F-4D97-AF65-F5344CB8AC3E}">
        <p14:creationId xmlns:p14="http://schemas.microsoft.com/office/powerpoint/2010/main" val="337558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alphaModFix amt="20000"/>
          </a:blip>
          <a:stretch>
            <a:fillRect/>
          </a:stretch>
        </p:blipFill>
        <p:spPr>
          <a:xfrm>
            <a:off x="-1" y="13510"/>
            <a:ext cx="9144001" cy="6858000"/>
          </a:xfrm>
          <a:prstGeom prst="rect">
            <a:avLst/>
          </a:prstGeom>
        </p:spPr>
      </p:pic>
      <p:sp>
        <p:nvSpPr>
          <p:cNvPr id="2" name="Rectangle 1"/>
          <p:cNvSpPr/>
          <p:nvPr/>
        </p:nvSpPr>
        <p:spPr>
          <a:xfrm>
            <a:off x="418861" y="423882"/>
            <a:ext cx="8282633" cy="646331"/>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FF0000"/>
                </a:solidFill>
                <a:latin typeface="Chalkduster"/>
                <a:cs typeface="Chalkduster"/>
              </a:rPr>
              <a:t>2</a:t>
            </a:r>
          </a:p>
          <a:p>
            <a:r>
              <a:rPr lang="it-IT" b="1" i="1" dirty="0" smtClean="0"/>
              <a:t>FAVORIRE L’UNIONE DEI FEDELI RIUNITI</a:t>
            </a:r>
          </a:p>
        </p:txBody>
      </p:sp>
      <p:sp>
        <p:nvSpPr>
          <p:cNvPr id="3" name="Rectangle 2"/>
          <p:cNvSpPr/>
          <p:nvPr/>
        </p:nvSpPr>
        <p:spPr>
          <a:xfrm>
            <a:off x="418861" y="2134362"/>
            <a:ext cx="2566811" cy="1200329"/>
          </a:xfrm>
          <a:prstGeom prst="rect">
            <a:avLst/>
          </a:prstGeom>
        </p:spPr>
        <p:txBody>
          <a:bodyPr wrap="square">
            <a:spAutoFit/>
          </a:bodyPr>
          <a:lstStyle/>
          <a:p>
            <a:pPr algn="ctr"/>
            <a:r>
              <a:rPr lang="it-IT" b="1" dirty="0" smtClean="0"/>
              <a:t>1</a:t>
            </a:r>
          </a:p>
          <a:p>
            <a:pPr algn="ctr"/>
            <a:r>
              <a:rPr lang="it-IT" dirty="0" smtClean="0"/>
              <a:t>Unione </a:t>
            </a:r>
          </a:p>
          <a:p>
            <a:pPr algn="ctr"/>
            <a:r>
              <a:rPr lang="it-IT" dirty="0" smtClean="0"/>
              <a:t>come </a:t>
            </a:r>
            <a:r>
              <a:rPr lang="it-IT" i="1" dirty="0" smtClean="0"/>
              <a:t>relazione</a:t>
            </a:r>
          </a:p>
          <a:p>
            <a:endParaRPr lang="it-IT" dirty="0" smtClean="0"/>
          </a:p>
        </p:txBody>
      </p:sp>
      <p:sp>
        <p:nvSpPr>
          <p:cNvPr id="4" name="Rectangle 3"/>
          <p:cNvSpPr/>
          <p:nvPr/>
        </p:nvSpPr>
        <p:spPr>
          <a:xfrm>
            <a:off x="3261076" y="2134362"/>
            <a:ext cx="2566811" cy="923330"/>
          </a:xfrm>
          <a:prstGeom prst="rect">
            <a:avLst/>
          </a:prstGeom>
        </p:spPr>
        <p:txBody>
          <a:bodyPr wrap="square">
            <a:spAutoFit/>
          </a:bodyPr>
          <a:lstStyle/>
          <a:p>
            <a:pPr algn="ctr"/>
            <a:r>
              <a:rPr lang="it-IT" b="1" dirty="0" smtClean="0"/>
              <a:t>2</a:t>
            </a:r>
            <a:endParaRPr lang="it-IT" b="1" dirty="0"/>
          </a:p>
          <a:p>
            <a:pPr algn="ctr"/>
            <a:r>
              <a:rPr lang="it-IT" dirty="0" smtClean="0"/>
              <a:t>Unione </a:t>
            </a:r>
          </a:p>
          <a:p>
            <a:pPr algn="ctr"/>
            <a:r>
              <a:rPr lang="it-IT" dirty="0" smtClean="0"/>
              <a:t>come </a:t>
            </a:r>
            <a:r>
              <a:rPr lang="it-IT" i="1" dirty="0" smtClean="0"/>
              <a:t>coralità</a:t>
            </a:r>
          </a:p>
        </p:txBody>
      </p:sp>
      <p:sp>
        <p:nvSpPr>
          <p:cNvPr id="5" name="Rectangle 4"/>
          <p:cNvSpPr/>
          <p:nvPr/>
        </p:nvSpPr>
        <p:spPr>
          <a:xfrm>
            <a:off x="6134681" y="2134362"/>
            <a:ext cx="2566812" cy="923330"/>
          </a:xfrm>
          <a:prstGeom prst="rect">
            <a:avLst/>
          </a:prstGeom>
        </p:spPr>
        <p:txBody>
          <a:bodyPr wrap="square">
            <a:spAutoFit/>
          </a:bodyPr>
          <a:lstStyle/>
          <a:p>
            <a:pPr algn="ctr"/>
            <a:r>
              <a:rPr lang="it-IT" b="1" dirty="0" smtClean="0"/>
              <a:t>3</a:t>
            </a:r>
          </a:p>
          <a:p>
            <a:pPr algn="ctr"/>
            <a:r>
              <a:rPr lang="it-IT" dirty="0" smtClean="0"/>
              <a:t>Unione</a:t>
            </a:r>
          </a:p>
          <a:p>
            <a:pPr algn="ctr"/>
            <a:r>
              <a:rPr lang="it-IT" dirty="0" smtClean="0"/>
              <a:t>come </a:t>
            </a:r>
            <a:r>
              <a:rPr lang="it-IT" i="1" dirty="0" smtClean="0"/>
              <a:t>sintonia</a:t>
            </a:r>
          </a:p>
        </p:txBody>
      </p:sp>
      <p:pic>
        <p:nvPicPr>
          <p:cNvPr id="10" name="Picture 9"/>
          <p:cNvPicPr>
            <a:picLocks noChangeAspect="1"/>
          </p:cNvPicPr>
          <p:nvPr/>
        </p:nvPicPr>
        <p:blipFill rotWithShape="1">
          <a:blip r:embed="rId3"/>
          <a:srcRect l="5064" r="7459"/>
          <a:stretch/>
        </p:blipFill>
        <p:spPr>
          <a:xfrm>
            <a:off x="418861" y="3386667"/>
            <a:ext cx="2566811" cy="3052424"/>
          </a:xfrm>
          <a:prstGeom prst="rect">
            <a:avLst/>
          </a:prstGeom>
        </p:spPr>
      </p:pic>
      <p:pic>
        <p:nvPicPr>
          <p:cNvPr id="11" name="Picture 10"/>
          <p:cNvPicPr>
            <a:picLocks noChangeAspect="1"/>
          </p:cNvPicPr>
          <p:nvPr/>
        </p:nvPicPr>
        <p:blipFill rotWithShape="1">
          <a:blip r:embed="rId4"/>
          <a:srcRect r="52844"/>
          <a:stretch/>
        </p:blipFill>
        <p:spPr>
          <a:xfrm>
            <a:off x="3275187" y="3386667"/>
            <a:ext cx="2559953" cy="3052424"/>
          </a:xfrm>
          <a:prstGeom prst="rect">
            <a:avLst/>
          </a:prstGeom>
        </p:spPr>
      </p:pic>
      <p:pic>
        <p:nvPicPr>
          <p:cNvPr id="12" name="Picture 11"/>
          <p:cNvPicPr>
            <a:picLocks noChangeAspect="1"/>
          </p:cNvPicPr>
          <p:nvPr/>
        </p:nvPicPr>
        <p:blipFill rotWithShape="1">
          <a:blip r:embed="rId5"/>
          <a:srcRect l="9109" r="19961"/>
          <a:stretch/>
        </p:blipFill>
        <p:spPr>
          <a:xfrm>
            <a:off x="6134681" y="3386668"/>
            <a:ext cx="2566812" cy="3052423"/>
          </a:xfrm>
          <a:prstGeom prst="rect">
            <a:avLst/>
          </a:prstGeom>
        </p:spPr>
      </p:pic>
    </p:spTree>
    <p:extLst>
      <p:ext uri="{BB962C8B-B14F-4D97-AF65-F5344CB8AC3E}">
        <p14:creationId xmlns:p14="http://schemas.microsoft.com/office/powerpoint/2010/main" val="98551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13510"/>
            <a:ext cx="9144001" cy="6858000"/>
          </a:xfrm>
          <a:prstGeom prst="rect">
            <a:avLst/>
          </a:prstGeom>
          <a:solidFill>
            <a:schemeClr val="accent2">
              <a:lumMod val="20000"/>
              <a:lumOff val="80000"/>
            </a:schemeClr>
          </a:solidFill>
          <a:ln>
            <a:solidFill>
              <a:schemeClr val="accent2">
                <a:lumMod val="60000"/>
                <a:lumOff val="40000"/>
              </a:schemeClr>
            </a:solidFill>
          </a:ln>
        </p:spPr>
      </p:pic>
      <p:sp>
        <p:nvSpPr>
          <p:cNvPr id="2" name="Rectangle 1"/>
          <p:cNvSpPr/>
          <p:nvPr/>
        </p:nvSpPr>
        <p:spPr>
          <a:xfrm>
            <a:off x="418861" y="423882"/>
            <a:ext cx="8282633" cy="6247863"/>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FF0000"/>
                </a:solidFill>
                <a:latin typeface="Chalkduster"/>
                <a:cs typeface="Chalkduster"/>
              </a:rPr>
              <a:t>2</a:t>
            </a:r>
          </a:p>
          <a:p>
            <a:r>
              <a:rPr lang="it-IT" b="1" i="1" dirty="0" smtClean="0"/>
              <a:t>FAVORIRE L’UNIONE DEI FEDELI RIUNITI</a:t>
            </a:r>
          </a:p>
          <a:p>
            <a:pPr algn="just"/>
            <a:endParaRPr lang="it-IT" sz="1400" b="1" dirty="0" smtClean="0"/>
          </a:p>
          <a:p>
            <a:pPr algn="just"/>
            <a:r>
              <a:rPr lang="it-IT" sz="1400" b="1" dirty="0" smtClean="0"/>
              <a:t>2.1</a:t>
            </a:r>
            <a:r>
              <a:rPr lang="it-IT" sz="1400" b="1" dirty="0"/>
              <a:t>. Unione come </a:t>
            </a:r>
            <a:r>
              <a:rPr lang="it-IT" sz="1400" b="1" i="1" dirty="0"/>
              <a:t>relazione</a:t>
            </a:r>
            <a:r>
              <a:rPr lang="it-IT" sz="1400" b="1" dirty="0"/>
              <a:t>.</a:t>
            </a:r>
            <a:r>
              <a:rPr lang="it-IT" sz="1400" dirty="0"/>
              <a:t> Il rito d’ingresso è quindi un’azione (di tutti i fedeli) che, separando il singolo fedele dalla sua quotidianità, lo mette in </a:t>
            </a:r>
            <a:r>
              <a:rPr lang="it-IT" sz="1400" i="1" dirty="0"/>
              <a:t>relazione</a:t>
            </a:r>
            <a:r>
              <a:rPr lang="it-IT" sz="1400" dirty="0"/>
              <a:t> con gli altri fedeli.</a:t>
            </a:r>
          </a:p>
          <a:p>
            <a:pPr algn="just"/>
            <a:r>
              <a:rPr lang="it-IT" sz="1400" dirty="0"/>
              <a:t>«</a:t>
            </a:r>
            <a:r>
              <a:rPr lang="en-US" sz="1400" dirty="0" err="1"/>
              <a:t>Abbiamo</a:t>
            </a:r>
            <a:r>
              <a:rPr lang="en-US" sz="1400" dirty="0"/>
              <a:t> </a:t>
            </a:r>
            <a:r>
              <a:rPr lang="en-US" sz="1400" dirty="0" err="1"/>
              <a:t>già</a:t>
            </a:r>
            <a:r>
              <a:rPr lang="en-US" sz="1400" dirty="0"/>
              <a:t> </a:t>
            </a:r>
            <a:r>
              <a:rPr lang="en-US" sz="1400" dirty="0" err="1"/>
              <a:t>accennato</a:t>
            </a:r>
            <a:r>
              <a:rPr lang="en-US" sz="1400" dirty="0"/>
              <a:t> al </a:t>
            </a:r>
            <a:r>
              <a:rPr lang="en-US" sz="1400" dirty="0" err="1"/>
              <a:t>fatto</a:t>
            </a:r>
            <a:r>
              <a:rPr lang="en-US" sz="1400" dirty="0"/>
              <a:t> </a:t>
            </a:r>
            <a:r>
              <a:rPr lang="en-US" sz="1400" dirty="0" err="1"/>
              <a:t>che</a:t>
            </a:r>
            <a:r>
              <a:rPr lang="en-US" sz="1400" dirty="0"/>
              <a:t> la </a:t>
            </a:r>
            <a:r>
              <a:rPr lang="en-US" sz="1400" dirty="0" err="1"/>
              <a:t>liturgia</a:t>
            </a:r>
            <a:r>
              <a:rPr lang="en-US" sz="1400" dirty="0"/>
              <a:t> non parte </a:t>
            </a:r>
            <a:r>
              <a:rPr lang="en-US" sz="1400" dirty="0" err="1"/>
              <a:t>dall’unità</a:t>
            </a:r>
            <a:r>
              <a:rPr lang="en-US" sz="1400" dirty="0"/>
              <a:t>, non </a:t>
            </a:r>
            <a:r>
              <a:rPr lang="en-US" sz="1400" dirty="0" err="1"/>
              <a:t>esige</a:t>
            </a:r>
            <a:r>
              <a:rPr lang="en-US" sz="1400" dirty="0"/>
              <a:t> </a:t>
            </a:r>
            <a:r>
              <a:rPr lang="en-US" sz="1400" dirty="0" err="1"/>
              <a:t>che</a:t>
            </a:r>
            <a:r>
              <a:rPr lang="en-US" sz="1400" dirty="0"/>
              <a:t> </a:t>
            </a:r>
            <a:r>
              <a:rPr lang="en-US" sz="1400" dirty="0" err="1"/>
              <a:t>coloro</a:t>
            </a:r>
            <a:r>
              <a:rPr lang="en-US" sz="1400" dirty="0"/>
              <a:t> </a:t>
            </a:r>
            <a:r>
              <a:rPr lang="en-US" sz="1400" dirty="0" err="1"/>
              <a:t>che</a:t>
            </a:r>
            <a:r>
              <a:rPr lang="en-US" sz="1400" dirty="0"/>
              <a:t> vi </a:t>
            </a:r>
            <a:r>
              <a:rPr lang="en-US" sz="1400" dirty="0" err="1"/>
              <a:t>partecipano</a:t>
            </a:r>
            <a:r>
              <a:rPr lang="en-US" sz="1400" dirty="0"/>
              <a:t> </a:t>
            </a:r>
            <a:r>
              <a:rPr lang="en-US" sz="1400" dirty="0" err="1"/>
              <a:t>abbiano</a:t>
            </a:r>
            <a:r>
              <a:rPr lang="en-US" sz="1400" dirty="0"/>
              <a:t> la </a:t>
            </a:r>
            <a:r>
              <a:rPr lang="en-US" sz="1400" dirty="0" err="1"/>
              <a:t>stessa</a:t>
            </a:r>
            <a:r>
              <a:rPr lang="en-US" sz="1400" dirty="0"/>
              <a:t> </a:t>
            </a:r>
            <a:r>
              <a:rPr lang="en-US" sz="1400" dirty="0" err="1"/>
              <a:t>cultura</a:t>
            </a:r>
            <a:r>
              <a:rPr lang="en-US" sz="1400" dirty="0"/>
              <a:t>, la </a:t>
            </a:r>
            <a:r>
              <a:rPr lang="en-US" sz="1400" dirty="0" err="1"/>
              <a:t>stessa</a:t>
            </a:r>
            <a:r>
              <a:rPr lang="en-US" sz="1400" dirty="0"/>
              <a:t> </a:t>
            </a:r>
            <a:r>
              <a:rPr lang="en-US" sz="1400" dirty="0" err="1"/>
              <a:t>fede</a:t>
            </a:r>
            <a:r>
              <a:rPr lang="en-US" sz="1400" dirty="0"/>
              <a:t>, la </a:t>
            </a:r>
            <a:r>
              <a:rPr lang="en-US" sz="1400" dirty="0" err="1"/>
              <a:t>stessa</a:t>
            </a:r>
            <a:r>
              <a:rPr lang="en-US" sz="1400" dirty="0"/>
              <a:t> vita </a:t>
            </a:r>
            <a:r>
              <a:rPr lang="en-US" sz="1400" dirty="0" err="1"/>
              <a:t>spirituale</a:t>
            </a:r>
            <a:r>
              <a:rPr lang="en-US" sz="1400" dirty="0"/>
              <a:t>. La </a:t>
            </a:r>
            <a:r>
              <a:rPr lang="en-US" sz="1400" dirty="0" err="1"/>
              <a:t>liturgia</a:t>
            </a:r>
            <a:r>
              <a:rPr lang="en-US" sz="1400" dirty="0"/>
              <a:t> </a:t>
            </a:r>
            <a:r>
              <a:rPr lang="en-US" sz="1400" dirty="0" err="1"/>
              <a:t>sa</a:t>
            </a:r>
            <a:r>
              <a:rPr lang="en-US" sz="1400" dirty="0"/>
              <a:t> </a:t>
            </a:r>
            <a:r>
              <a:rPr lang="en-US" sz="1400" dirty="0" err="1"/>
              <a:t>che</a:t>
            </a:r>
            <a:r>
              <a:rPr lang="en-US" sz="1400" dirty="0"/>
              <a:t> la </a:t>
            </a:r>
            <a:r>
              <a:rPr lang="en-US" sz="1400" dirty="0" err="1"/>
              <a:t>totalità</a:t>
            </a:r>
            <a:r>
              <a:rPr lang="en-US" sz="1400" dirty="0"/>
              <a:t> </a:t>
            </a:r>
            <a:r>
              <a:rPr lang="en-US" sz="1400" dirty="0" err="1"/>
              <a:t>è</a:t>
            </a:r>
            <a:r>
              <a:rPr lang="en-US" sz="1400" dirty="0"/>
              <a:t> </a:t>
            </a:r>
            <a:r>
              <a:rPr lang="en-US" sz="1400" dirty="0" err="1"/>
              <a:t>sempre</a:t>
            </a:r>
            <a:r>
              <a:rPr lang="en-US" sz="1400" dirty="0"/>
              <a:t> in </a:t>
            </a:r>
            <a:r>
              <a:rPr lang="en-US" sz="1400" dirty="0" err="1"/>
              <a:t>ciò</a:t>
            </a:r>
            <a:r>
              <a:rPr lang="en-US" sz="1400" dirty="0"/>
              <a:t> </a:t>
            </a:r>
            <a:r>
              <a:rPr lang="en-US" sz="1400" dirty="0" err="1"/>
              <a:t>che</a:t>
            </a:r>
            <a:r>
              <a:rPr lang="en-US" sz="1400" dirty="0"/>
              <a:t> </a:t>
            </a:r>
            <a:r>
              <a:rPr lang="en-US" sz="1400" dirty="0" err="1"/>
              <a:t>manca</a:t>
            </a:r>
            <a:r>
              <a:rPr lang="en-US" sz="1400" dirty="0"/>
              <a:t>, </a:t>
            </a:r>
            <a:r>
              <a:rPr lang="en-US" sz="1400" dirty="0" err="1"/>
              <a:t>abita</a:t>
            </a:r>
            <a:r>
              <a:rPr lang="en-US" sz="1400" dirty="0"/>
              <a:t> </a:t>
            </a:r>
            <a:r>
              <a:rPr lang="en-US" sz="1400" dirty="0" err="1"/>
              <a:t>nellaltro</a:t>
            </a:r>
            <a:r>
              <a:rPr lang="en-US" sz="1400" dirty="0"/>
              <a:t> e </a:t>
            </a:r>
            <a:r>
              <a:rPr lang="en-US" sz="1400" dirty="0" err="1"/>
              <a:t>altrove</a:t>
            </a:r>
            <a:r>
              <a:rPr lang="en-US" sz="1400" dirty="0"/>
              <a:t>, </a:t>
            </a:r>
            <a:r>
              <a:rPr lang="en-US" sz="1400" dirty="0" err="1"/>
              <a:t>nel</a:t>
            </a:r>
            <a:r>
              <a:rPr lang="en-US" sz="1400" dirty="0"/>
              <a:t> non </a:t>
            </a:r>
            <a:r>
              <a:rPr lang="en-US" sz="1400" dirty="0" err="1"/>
              <a:t>io</a:t>
            </a:r>
            <a:r>
              <a:rPr lang="en-US" sz="1400" dirty="0"/>
              <a:t>. La </a:t>
            </a:r>
            <a:r>
              <a:rPr lang="en-US" sz="1400" dirty="0" err="1"/>
              <a:t>liturgia</a:t>
            </a:r>
            <a:r>
              <a:rPr lang="en-US" sz="1400" dirty="0"/>
              <a:t> non </a:t>
            </a:r>
            <a:r>
              <a:rPr lang="en-US" sz="1400" dirty="0" err="1"/>
              <a:t>esige</a:t>
            </a:r>
            <a:r>
              <a:rPr lang="en-US" sz="1400" dirty="0"/>
              <a:t> la </a:t>
            </a:r>
            <a:r>
              <a:rPr lang="en-US" sz="1400" dirty="0" err="1"/>
              <a:t>perfezione</a:t>
            </a:r>
            <a:r>
              <a:rPr lang="en-US" sz="1400" dirty="0"/>
              <a:t>. </a:t>
            </a:r>
            <a:r>
              <a:rPr lang="en-US" sz="1400" dirty="0" err="1"/>
              <a:t>Chiama</a:t>
            </a:r>
            <a:r>
              <a:rPr lang="en-US" sz="1400" dirty="0"/>
              <a:t> </a:t>
            </a:r>
            <a:r>
              <a:rPr lang="en-US" sz="1400" dirty="0" err="1"/>
              <a:t>persone</a:t>
            </a:r>
            <a:r>
              <a:rPr lang="en-US" sz="1400" dirty="0"/>
              <a:t> </a:t>
            </a:r>
            <a:r>
              <a:rPr lang="en-US" sz="1400" dirty="0" err="1"/>
              <a:t>che</a:t>
            </a:r>
            <a:r>
              <a:rPr lang="en-US" sz="1400" dirty="0"/>
              <a:t> </a:t>
            </a:r>
            <a:r>
              <a:rPr lang="en-US" sz="1400" dirty="0" err="1"/>
              <a:t>sperimentano</a:t>
            </a:r>
            <a:r>
              <a:rPr lang="en-US" sz="1400" dirty="0"/>
              <a:t> la </a:t>
            </a:r>
            <a:r>
              <a:rPr lang="en-US" sz="1400" dirty="0" err="1"/>
              <a:t>fragilità</a:t>
            </a:r>
            <a:r>
              <a:rPr lang="en-US" sz="1400" dirty="0"/>
              <a:t> e la </a:t>
            </a:r>
            <a:r>
              <a:rPr lang="en-US" sz="1400" dirty="0" err="1"/>
              <a:t>precarietà</a:t>
            </a:r>
            <a:r>
              <a:rPr lang="en-US" sz="1400" dirty="0"/>
              <a:t>, </a:t>
            </a:r>
            <a:r>
              <a:rPr lang="en-US" sz="1400" dirty="0" err="1"/>
              <a:t>che</a:t>
            </a:r>
            <a:r>
              <a:rPr lang="en-US" sz="1400" dirty="0"/>
              <a:t> </a:t>
            </a:r>
            <a:r>
              <a:rPr lang="en-US" sz="1400" dirty="0" err="1"/>
              <a:t>vivono</a:t>
            </a:r>
            <a:r>
              <a:rPr lang="en-US" sz="1400" dirty="0"/>
              <a:t> </a:t>
            </a:r>
            <a:r>
              <a:rPr lang="en-US" sz="1400" dirty="0" err="1"/>
              <a:t>tensioni</a:t>
            </a:r>
            <a:r>
              <a:rPr lang="en-US" sz="1400" dirty="0"/>
              <a:t> e </a:t>
            </a:r>
            <a:r>
              <a:rPr lang="en-US" sz="1400" dirty="0" err="1"/>
              <a:t>divisioni</a:t>
            </a:r>
            <a:r>
              <a:rPr lang="en-US" sz="1400" dirty="0"/>
              <a:t>, </a:t>
            </a:r>
            <a:r>
              <a:rPr lang="en-US" sz="1400" dirty="0" err="1"/>
              <a:t>chiama</a:t>
            </a:r>
            <a:r>
              <a:rPr lang="en-US" sz="1400" dirty="0"/>
              <a:t> </a:t>
            </a:r>
            <a:r>
              <a:rPr lang="en-US" sz="1400" dirty="0" err="1"/>
              <a:t>i</a:t>
            </a:r>
            <a:r>
              <a:rPr lang="en-US" sz="1400" dirty="0"/>
              <a:t> </a:t>
            </a:r>
            <a:r>
              <a:rPr lang="en-US" sz="1400" dirty="0" err="1"/>
              <a:t>distanti</a:t>
            </a:r>
            <a:r>
              <a:rPr lang="en-US" sz="1400" dirty="0"/>
              <a:t>; </a:t>
            </a:r>
            <a:r>
              <a:rPr lang="en-US" sz="1400" dirty="0" err="1"/>
              <a:t>sa</a:t>
            </a:r>
            <a:r>
              <a:rPr lang="en-US" sz="1400" dirty="0"/>
              <a:t> </a:t>
            </a:r>
            <a:r>
              <a:rPr lang="en-US" sz="1400" dirty="0" err="1"/>
              <a:t>che</a:t>
            </a:r>
            <a:r>
              <a:rPr lang="en-US" sz="1400" dirty="0"/>
              <a:t> la </a:t>
            </a:r>
            <a:r>
              <a:rPr lang="en-US" sz="1400" dirty="0" err="1"/>
              <a:t>perfezione</a:t>
            </a:r>
            <a:r>
              <a:rPr lang="en-US" sz="1400" dirty="0"/>
              <a:t> </a:t>
            </a:r>
            <a:r>
              <a:rPr lang="en-US" sz="1400" dirty="0" err="1"/>
              <a:t>sta</a:t>
            </a:r>
            <a:r>
              <a:rPr lang="en-US" sz="1400" dirty="0"/>
              <a:t> </a:t>
            </a:r>
            <a:r>
              <a:rPr lang="en-US" sz="1400" dirty="0" err="1"/>
              <a:t>nella</a:t>
            </a:r>
            <a:r>
              <a:rPr lang="en-US" sz="1400" dirty="0"/>
              <a:t> </a:t>
            </a:r>
            <a:r>
              <a:rPr lang="en-US" sz="1400" dirty="0" err="1"/>
              <a:t>relazione</a:t>
            </a:r>
            <a:r>
              <a:rPr lang="en-US" sz="1400" dirty="0"/>
              <a:t> e </a:t>
            </a:r>
            <a:r>
              <a:rPr lang="en-US" sz="1400" dirty="0" err="1"/>
              <a:t>nell’invocazione</a:t>
            </a:r>
            <a:r>
              <a:rPr lang="en-US" sz="1400" dirty="0"/>
              <a:t>. La </a:t>
            </a:r>
            <a:r>
              <a:rPr lang="en-US" sz="1400" dirty="0" err="1"/>
              <a:t>liturgia</a:t>
            </a:r>
            <a:r>
              <a:rPr lang="en-US" sz="1400" dirty="0"/>
              <a:t> non </a:t>
            </a:r>
            <a:r>
              <a:rPr lang="en-US" sz="1400" dirty="0" err="1"/>
              <a:t>è</a:t>
            </a:r>
            <a:r>
              <a:rPr lang="en-US" sz="1400" dirty="0"/>
              <a:t> </a:t>
            </a:r>
            <a:r>
              <a:rPr lang="en-US" sz="1400" dirty="0" err="1"/>
              <a:t>però</a:t>
            </a:r>
            <a:r>
              <a:rPr lang="en-US" sz="1400" dirty="0"/>
              <a:t> </a:t>
            </a:r>
            <a:r>
              <a:rPr lang="en-US" sz="1400" dirty="0" err="1"/>
              <a:t>azione</a:t>
            </a:r>
            <a:r>
              <a:rPr lang="en-US" sz="1400" dirty="0"/>
              <a:t> </a:t>
            </a:r>
            <a:r>
              <a:rPr lang="en-US" sz="1400" dirty="0" err="1"/>
              <a:t>neutra</a:t>
            </a:r>
            <a:r>
              <a:rPr lang="en-US" sz="1400" dirty="0"/>
              <a:t> e </a:t>
            </a:r>
            <a:r>
              <a:rPr lang="en-US" sz="1400" dirty="0" err="1"/>
              <a:t>rassegnata</a:t>
            </a:r>
            <a:r>
              <a:rPr lang="en-US" sz="1400" dirty="0"/>
              <a:t>, non </a:t>
            </a:r>
            <a:r>
              <a:rPr lang="en-US" sz="1400" dirty="0" err="1"/>
              <a:t>lascia</a:t>
            </a:r>
            <a:r>
              <a:rPr lang="en-US" sz="1400" dirty="0"/>
              <a:t> le </a:t>
            </a:r>
            <a:r>
              <a:rPr lang="en-US" sz="1400" dirty="0" err="1"/>
              <a:t>cose</a:t>
            </a:r>
            <a:r>
              <a:rPr lang="en-US" sz="1400" dirty="0"/>
              <a:t> come </a:t>
            </a:r>
            <a:r>
              <a:rPr lang="en-US" sz="1400" dirty="0" err="1"/>
              <a:t>sono</a:t>
            </a:r>
            <a:r>
              <a:rPr lang="en-US" sz="1400" dirty="0"/>
              <a:t>: conduce </a:t>
            </a:r>
            <a:r>
              <a:rPr lang="en-US" sz="1400" dirty="0" err="1"/>
              <a:t>i</a:t>
            </a:r>
            <a:r>
              <a:rPr lang="en-US" sz="1400" dirty="0"/>
              <a:t> </a:t>
            </a:r>
            <a:r>
              <a:rPr lang="en-US" sz="1400" dirty="0" err="1"/>
              <a:t>distanti</a:t>
            </a:r>
            <a:r>
              <a:rPr lang="en-US" sz="1400" dirty="0"/>
              <a:t> verso la </a:t>
            </a:r>
            <a:r>
              <a:rPr lang="en-US" sz="1400" dirty="0" err="1"/>
              <a:t>relazione</a:t>
            </a:r>
            <a:r>
              <a:rPr lang="en-US" sz="1400" dirty="0"/>
              <a:t>, </a:t>
            </a:r>
            <a:r>
              <a:rPr lang="en-US" sz="1400" dirty="0" err="1"/>
              <a:t>unifica</a:t>
            </a:r>
            <a:r>
              <a:rPr lang="en-US" sz="1400" dirty="0"/>
              <a:t> la vita. E lo </a:t>
            </a:r>
            <a:r>
              <a:rPr lang="en-US" sz="1400" dirty="0" err="1"/>
              <a:t>fa</a:t>
            </a:r>
            <a:r>
              <a:rPr lang="en-US" sz="1400" dirty="0"/>
              <a:t> </a:t>
            </a:r>
            <a:r>
              <a:rPr lang="en-US" sz="1400" dirty="0" err="1"/>
              <a:t>prendendosi</a:t>
            </a:r>
            <a:r>
              <a:rPr lang="en-US" sz="1400" dirty="0"/>
              <a:t> </a:t>
            </a:r>
            <a:r>
              <a:rPr lang="en-US" sz="1400" dirty="0" err="1"/>
              <a:t>cura</a:t>
            </a:r>
            <a:r>
              <a:rPr lang="en-US" sz="1400" dirty="0"/>
              <a:t> </a:t>
            </a:r>
            <a:r>
              <a:rPr lang="en-US" sz="1400" dirty="0" err="1"/>
              <a:t>degli</a:t>
            </a:r>
            <a:r>
              <a:rPr lang="en-US" sz="1400" dirty="0"/>
              <a:t> </a:t>
            </a:r>
            <a:r>
              <a:rPr lang="en-US" sz="1400" dirty="0" err="1"/>
              <a:t>inizi</a:t>
            </a:r>
            <a:r>
              <a:rPr lang="en-US" sz="1400" dirty="0"/>
              <a:t> e </a:t>
            </a:r>
            <a:r>
              <a:rPr lang="en-US" sz="1400" dirty="0" err="1"/>
              <a:t>accompagnando</a:t>
            </a:r>
            <a:r>
              <a:rPr lang="en-US" sz="1400" dirty="0"/>
              <a:t> </a:t>
            </a:r>
            <a:r>
              <a:rPr lang="en-US" sz="1400" dirty="0" err="1"/>
              <a:t>attraverso</a:t>
            </a:r>
            <a:r>
              <a:rPr lang="en-US" sz="1400" dirty="0"/>
              <a:t> </a:t>
            </a:r>
            <a:r>
              <a:rPr lang="en-US" sz="1400" dirty="0" err="1"/>
              <a:t>passaggi</a:t>
            </a:r>
            <a:r>
              <a:rPr lang="it-IT" sz="1400" dirty="0"/>
              <a:t>» [</a:t>
            </a:r>
            <a:r>
              <a:rPr lang="it-IT" sz="1400" cap="small" dirty="0" err="1"/>
              <a:t>Busani</a:t>
            </a:r>
            <a:r>
              <a:rPr lang="it-IT" sz="1400" dirty="0"/>
              <a:t> 2011, pp. 260-261]. </a:t>
            </a:r>
          </a:p>
          <a:p>
            <a:pPr algn="just"/>
            <a:r>
              <a:rPr lang="it-IT" sz="1400" b="1" dirty="0"/>
              <a:t>2.2. Unione come </a:t>
            </a:r>
            <a:r>
              <a:rPr lang="it-IT" sz="1400" b="1" i="1" dirty="0"/>
              <a:t>coralità</a:t>
            </a:r>
            <a:r>
              <a:rPr lang="it-IT" sz="1400" b="1" dirty="0"/>
              <a:t>.</a:t>
            </a:r>
            <a:r>
              <a:rPr lang="it-IT" sz="1400" dirty="0"/>
              <a:t> I fedeli provengono dalla dispersione del quotidiano, e devono trovare nel canto il primo elemento simbolico che li accomuna nella fusione delle voci rendendoli una assemblea; questo fattore della </a:t>
            </a:r>
            <a:r>
              <a:rPr lang="it-IT" sz="1400" i="1" dirty="0"/>
              <a:t>coralità</a:t>
            </a:r>
            <a:r>
              <a:rPr lang="it-IT" sz="1400" dirty="0"/>
              <a:t> ci fa capire che il canto non può stare soltanto sulle bocche dei coristi, ma deve essere conosciuto e cantato dall’assemblea. </a:t>
            </a:r>
          </a:p>
          <a:p>
            <a:pPr algn="just"/>
            <a:r>
              <a:rPr lang="it-IT" sz="1400" dirty="0"/>
              <a:t>«È il canto d’ingresso che ritualmente costituisce l’assemblea come tale, nel momento in cui ciascuno prende parte a questa </a:t>
            </a:r>
            <a:r>
              <a:rPr lang="it-IT" sz="1400" i="1" dirty="0"/>
              <a:t>prima azione comune</a:t>
            </a:r>
            <a:r>
              <a:rPr lang="it-IT" sz="1400" dirty="0"/>
              <a:t>. È un privilegio del canto collettivo quello di esprimere l’unità in una maniera che gli è propria. Quando i corpi rimangono giustapposti, la sola cosa che è possibile fondere in uno, in maniera percepibile, sono le voci. Anche se non cantano tutti, è l’assemblea in quanto tale a lodare Dio» [</a:t>
            </a:r>
            <a:r>
              <a:rPr lang="it-IT" sz="1400" cap="small" dirty="0" err="1"/>
              <a:t>Gelineau</a:t>
            </a:r>
            <a:r>
              <a:rPr lang="it-IT" sz="1400" dirty="0"/>
              <a:t> 2004, p. 32]. </a:t>
            </a:r>
          </a:p>
          <a:p>
            <a:pPr algn="just"/>
            <a:r>
              <a:rPr lang="it-IT" sz="1400" b="1" dirty="0"/>
              <a:t>2.3. Unione come </a:t>
            </a:r>
            <a:r>
              <a:rPr lang="it-IT" sz="1400" b="1" i="1" dirty="0"/>
              <a:t>sintonia</a:t>
            </a:r>
            <a:r>
              <a:rPr lang="it-IT" sz="1400" b="1" dirty="0"/>
              <a:t>.</a:t>
            </a:r>
            <a:r>
              <a:rPr lang="it-IT" sz="1400" dirty="0"/>
              <a:t> Il suono del canto intona il senso delle relazioni; infatti non basta cantare insieme: bisogna </a:t>
            </a:r>
            <a:r>
              <a:rPr lang="it-IT" sz="1400" i="1" dirty="0"/>
              <a:t>sintonizzarsi</a:t>
            </a:r>
            <a:r>
              <a:rPr lang="it-IT" sz="1400" dirty="0"/>
              <a:t> con la voce dell’altro.</a:t>
            </a:r>
          </a:p>
          <a:p>
            <a:pPr algn="just"/>
            <a:r>
              <a:rPr lang="it-IT" sz="1400" dirty="0"/>
              <a:t>«La dimensione olistica del canto e della musica rivela tutta la sua sintonia con la liturgia, nel momento in cui contribuisce a unire l’assemblea celebrante. Cantare insieme significa condividere i ritmi sonori: ogni membro della comunità partecipa delle vibrazioni dell’altro. Se si tiene presente che il ritmo affonda le sue radici nella respirazione e, quindi, nella primordiale esperienza della vita, la condivisione del ritmo musicale consente di co-partecipare all’esperienza vitale» [</a:t>
            </a:r>
            <a:r>
              <a:rPr lang="it-IT" sz="1400" cap="small" dirty="0"/>
              <a:t>Bonaccorso</a:t>
            </a:r>
            <a:r>
              <a:rPr lang="it-IT" sz="1400" dirty="0"/>
              <a:t> 2003, p. 215].</a:t>
            </a:r>
          </a:p>
        </p:txBody>
      </p:sp>
    </p:spTree>
    <p:extLst>
      <p:ext uri="{BB962C8B-B14F-4D97-AF65-F5344CB8AC3E}">
        <p14:creationId xmlns:p14="http://schemas.microsoft.com/office/powerpoint/2010/main" val="217775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0000"/>
          </a:blip>
          <a:stretch>
            <a:fillRect/>
          </a:stretch>
        </p:blipFill>
        <p:spPr>
          <a:xfrm>
            <a:off x="-1" y="13510"/>
            <a:ext cx="9144001" cy="6858000"/>
          </a:xfrm>
          <a:prstGeom prst="rect">
            <a:avLst/>
          </a:prstGeom>
        </p:spPr>
      </p:pic>
      <p:sp>
        <p:nvSpPr>
          <p:cNvPr id="2" name="Rectangle 1"/>
          <p:cNvSpPr/>
          <p:nvPr/>
        </p:nvSpPr>
        <p:spPr>
          <a:xfrm>
            <a:off x="418861" y="423882"/>
            <a:ext cx="8282633" cy="1200329"/>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FF0000"/>
                </a:solidFill>
                <a:latin typeface="Chalkduster"/>
                <a:cs typeface="Chalkduster"/>
              </a:rPr>
              <a:t>2</a:t>
            </a:r>
          </a:p>
          <a:p>
            <a:r>
              <a:rPr lang="it-IT" i="1" dirty="0" smtClean="0">
                <a:solidFill>
                  <a:srgbClr val="FF0000"/>
                </a:solidFill>
                <a:latin typeface="Chalkduster"/>
                <a:cs typeface="Chalkduster"/>
              </a:rPr>
              <a:t>TROVA L’INTRUSO!</a:t>
            </a:r>
          </a:p>
          <a:p>
            <a:r>
              <a:rPr lang="it-IT" dirty="0" smtClean="0"/>
              <a:t>Contesto: </a:t>
            </a:r>
            <a:r>
              <a:rPr lang="it-IT" b="1" dirty="0" smtClean="0"/>
              <a:t>Santissima Trinità. Canto d’ingresso</a:t>
            </a:r>
          </a:p>
          <a:p>
            <a:endParaRPr lang="it-IT" dirty="0"/>
          </a:p>
        </p:txBody>
      </p:sp>
      <p:sp>
        <p:nvSpPr>
          <p:cNvPr id="3" name="Rectangle 2"/>
          <p:cNvSpPr/>
          <p:nvPr/>
        </p:nvSpPr>
        <p:spPr>
          <a:xfrm>
            <a:off x="418860" y="1447476"/>
            <a:ext cx="3981550" cy="2893100"/>
          </a:xfrm>
          <a:prstGeom prst="rect">
            <a:avLst/>
          </a:prstGeom>
        </p:spPr>
        <p:txBody>
          <a:bodyPr wrap="square">
            <a:spAutoFit/>
          </a:bodyPr>
          <a:lstStyle/>
          <a:p>
            <a:r>
              <a:rPr lang="it-IT" sz="1300" dirty="0" smtClean="0">
                <a:latin typeface="Arial Narrow"/>
                <a:cs typeface="Arial Narrow"/>
              </a:rPr>
              <a:t>CANTIAMO TE</a:t>
            </a:r>
          </a:p>
          <a:p>
            <a:pPr marL="269875" indent="-269875"/>
            <a:endParaRPr lang="it-IT" sz="1300" dirty="0" smtClean="0">
              <a:latin typeface="Arial Narrow"/>
              <a:cs typeface="Arial Narrow"/>
            </a:endParaRPr>
          </a:p>
          <a:p>
            <a:pPr marL="269875" indent="-269875"/>
            <a:r>
              <a:rPr lang="it-IT" sz="1300" dirty="0">
                <a:latin typeface="Arial Narrow"/>
                <a:cs typeface="Arial Narrow"/>
              </a:rPr>
              <a:t>1.	Cantiamo te, Signore della vita: </a:t>
            </a:r>
          </a:p>
          <a:p>
            <a:pPr marL="269875" indent="-269875"/>
            <a:r>
              <a:rPr lang="it-IT" sz="1300" dirty="0" smtClean="0">
                <a:latin typeface="Arial Narrow"/>
                <a:cs typeface="Arial Narrow"/>
              </a:rPr>
              <a:t>	il </a:t>
            </a:r>
            <a:r>
              <a:rPr lang="it-IT" sz="1300" dirty="0">
                <a:latin typeface="Arial Narrow"/>
                <a:cs typeface="Arial Narrow"/>
              </a:rPr>
              <a:t>nome tuo è grande, sulla terra </a:t>
            </a:r>
          </a:p>
          <a:p>
            <a:pPr marL="269875" indent="-269875"/>
            <a:r>
              <a:rPr lang="it-IT" sz="1300" dirty="0" smtClean="0">
                <a:latin typeface="Arial Narrow"/>
                <a:cs typeface="Arial Narrow"/>
              </a:rPr>
              <a:t>	tutto </a:t>
            </a:r>
            <a:r>
              <a:rPr lang="it-IT" sz="1300" dirty="0">
                <a:latin typeface="Arial Narrow"/>
                <a:cs typeface="Arial Narrow"/>
              </a:rPr>
              <a:t>parla di te e canta la tua gloria.</a:t>
            </a:r>
          </a:p>
          <a:p>
            <a:pPr marL="269875" indent="-269875"/>
            <a:r>
              <a:rPr lang="it-IT" sz="1300" dirty="0" smtClean="0">
                <a:latin typeface="Arial Narrow"/>
                <a:cs typeface="Arial Narrow"/>
              </a:rPr>
              <a:t>	Grande </a:t>
            </a:r>
            <a:r>
              <a:rPr lang="it-IT" sz="1300" dirty="0">
                <a:latin typeface="Arial Narrow"/>
                <a:cs typeface="Arial Narrow"/>
              </a:rPr>
              <a:t>tu sei e compi meraviglie: tu sei Dio.</a:t>
            </a:r>
          </a:p>
          <a:p>
            <a:pPr marL="269875" indent="-269875"/>
            <a:r>
              <a:rPr lang="it-IT" sz="1300" dirty="0">
                <a:latin typeface="Arial Narrow"/>
                <a:cs typeface="Arial Narrow"/>
              </a:rPr>
              <a:t>2.	Cantiamo te, Signore Gesù Cristo:</a:t>
            </a:r>
          </a:p>
          <a:p>
            <a:pPr marL="269875" indent="-269875"/>
            <a:r>
              <a:rPr lang="it-IT" sz="1300" dirty="0" smtClean="0">
                <a:latin typeface="Arial Narrow"/>
                <a:cs typeface="Arial Narrow"/>
              </a:rPr>
              <a:t>	Figlio </a:t>
            </a:r>
            <a:r>
              <a:rPr lang="it-IT" sz="1300" dirty="0">
                <a:latin typeface="Arial Narrow"/>
                <a:cs typeface="Arial Narrow"/>
              </a:rPr>
              <a:t>di Dio venuto sulla terra,</a:t>
            </a:r>
          </a:p>
          <a:p>
            <a:pPr marL="269875" indent="-269875"/>
            <a:r>
              <a:rPr lang="it-IT" sz="1300" dirty="0" smtClean="0">
                <a:latin typeface="Arial Narrow"/>
                <a:cs typeface="Arial Narrow"/>
              </a:rPr>
              <a:t>	fatto </a:t>
            </a:r>
            <a:r>
              <a:rPr lang="it-IT" sz="1300" dirty="0">
                <a:latin typeface="Arial Narrow"/>
                <a:cs typeface="Arial Narrow"/>
              </a:rPr>
              <a:t>uomo per noi nel grembo di Maria.</a:t>
            </a:r>
          </a:p>
          <a:p>
            <a:pPr marL="269875" indent="-269875"/>
            <a:r>
              <a:rPr lang="it-IT" sz="1300" dirty="0" smtClean="0">
                <a:latin typeface="Arial Narrow"/>
                <a:cs typeface="Arial Narrow"/>
              </a:rPr>
              <a:t>	Dolce </a:t>
            </a:r>
            <a:r>
              <a:rPr lang="it-IT" sz="1300" dirty="0">
                <a:latin typeface="Arial Narrow"/>
                <a:cs typeface="Arial Narrow"/>
              </a:rPr>
              <a:t>Gesù, risorto dalla morte, sei con noi.</a:t>
            </a:r>
          </a:p>
          <a:p>
            <a:pPr marL="269875" indent="-269875"/>
            <a:r>
              <a:rPr lang="it-IT" sz="1300" dirty="0">
                <a:latin typeface="Arial Narrow"/>
                <a:cs typeface="Arial Narrow"/>
              </a:rPr>
              <a:t>3.	Cantiamo te, Amore senza fine:</a:t>
            </a:r>
          </a:p>
          <a:p>
            <a:pPr marL="269875" indent="-269875"/>
            <a:r>
              <a:rPr lang="it-IT" sz="1300" dirty="0" smtClean="0">
                <a:latin typeface="Arial Narrow"/>
                <a:cs typeface="Arial Narrow"/>
              </a:rPr>
              <a:t>	tu </a:t>
            </a:r>
            <a:r>
              <a:rPr lang="it-IT" sz="1300" dirty="0">
                <a:latin typeface="Arial Narrow"/>
                <a:cs typeface="Arial Narrow"/>
              </a:rPr>
              <a:t>che sei Dio, lo Spirito del Padre,</a:t>
            </a:r>
          </a:p>
          <a:p>
            <a:pPr marL="269875" indent="-269875"/>
            <a:r>
              <a:rPr lang="it-IT" sz="1300" dirty="0" smtClean="0">
                <a:latin typeface="Arial Narrow"/>
                <a:cs typeface="Arial Narrow"/>
              </a:rPr>
              <a:t>	vivi </a:t>
            </a:r>
            <a:r>
              <a:rPr lang="it-IT" sz="1300" dirty="0">
                <a:latin typeface="Arial Narrow"/>
                <a:cs typeface="Arial Narrow"/>
              </a:rPr>
              <a:t>dentro di noi e guida i nostri passi.</a:t>
            </a:r>
          </a:p>
          <a:p>
            <a:pPr marL="269875" indent="-269875"/>
            <a:r>
              <a:rPr lang="it-IT" sz="1300" dirty="0">
                <a:latin typeface="Arial Narrow"/>
                <a:cs typeface="Arial Narrow"/>
              </a:rPr>
              <a:t>	Accendi in noi il fuoco dell’eterna carità.</a:t>
            </a:r>
          </a:p>
        </p:txBody>
      </p:sp>
      <p:sp>
        <p:nvSpPr>
          <p:cNvPr id="4" name="Rectangle 3"/>
          <p:cNvSpPr/>
          <p:nvPr/>
        </p:nvSpPr>
        <p:spPr>
          <a:xfrm>
            <a:off x="3518855" y="1447476"/>
            <a:ext cx="3254954" cy="5293758"/>
          </a:xfrm>
          <a:prstGeom prst="rect">
            <a:avLst/>
          </a:prstGeom>
        </p:spPr>
        <p:txBody>
          <a:bodyPr wrap="square">
            <a:spAutoFit/>
          </a:bodyPr>
          <a:lstStyle/>
          <a:p>
            <a:r>
              <a:rPr lang="it-IT" sz="1300" dirty="0" smtClean="0">
                <a:latin typeface="Arial Narrow"/>
                <a:cs typeface="Arial Narrow"/>
              </a:rPr>
              <a:t>LA CREAZIONE GIUBILI</a:t>
            </a:r>
          </a:p>
          <a:p>
            <a:endParaRPr lang="it-IT" sz="1300" dirty="0" smtClean="0">
              <a:latin typeface="Arial Narrow"/>
              <a:cs typeface="Arial Narrow"/>
            </a:endParaRPr>
          </a:p>
          <a:p>
            <a:pPr marL="269875" indent="-269875"/>
            <a:r>
              <a:rPr lang="it-IT" sz="1300" dirty="0">
                <a:latin typeface="Arial Narrow"/>
                <a:cs typeface="Arial Narrow"/>
              </a:rPr>
              <a:t>1.	La creazione giubili</a:t>
            </a:r>
          </a:p>
          <a:p>
            <a:pPr marL="269875" indent="-269875"/>
            <a:r>
              <a:rPr lang="it-IT" sz="1300" dirty="0">
                <a:latin typeface="Arial Narrow"/>
                <a:cs typeface="Arial Narrow"/>
              </a:rPr>
              <a:t>	insieme agli angeli.</a:t>
            </a:r>
          </a:p>
          <a:p>
            <a:pPr marL="269875" indent="-269875"/>
            <a:r>
              <a:rPr lang="it-IT" sz="1300" dirty="0">
                <a:latin typeface="Arial Narrow"/>
                <a:cs typeface="Arial Narrow"/>
              </a:rPr>
              <a:t>	Ti lodi, ti glorifichi,</a:t>
            </a:r>
          </a:p>
          <a:p>
            <a:pPr marL="269875" indent="-269875"/>
            <a:r>
              <a:rPr lang="it-IT" sz="1300" dirty="0">
                <a:latin typeface="Arial Narrow"/>
                <a:cs typeface="Arial Narrow"/>
              </a:rPr>
              <a:t>	o Dio altissimo.</a:t>
            </a:r>
          </a:p>
          <a:p>
            <a:pPr marL="269875" indent="-269875"/>
            <a:r>
              <a:rPr lang="it-IT" sz="1300" dirty="0">
                <a:latin typeface="Arial Narrow"/>
                <a:cs typeface="Arial Narrow"/>
              </a:rPr>
              <a:t>	Gradisci il coro unanime</a:t>
            </a:r>
          </a:p>
          <a:p>
            <a:pPr marL="269875" indent="-269875"/>
            <a:r>
              <a:rPr lang="it-IT" sz="1300" dirty="0">
                <a:latin typeface="Arial Narrow"/>
                <a:cs typeface="Arial Narrow"/>
              </a:rPr>
              <a:t>	di tutte le tue opere.</a:t>
            </a:r>
          </a:p>
          <a:p>
            <a:pPr marL="269875" indent="-269875"/>
            <a:r>
              <a:rPr lang="it-IT" sz="1300" dirty="0">
                <a:latin typeface="Arial Narrow"/>
                <a:cs typeface="Arial Narrow"/>
              </a:rPr>
              <a:t>	Beata sei tu, nei secoli,</a:t>
            </a:r>
          </a:p>
          <a:p>
            <a:pPr marL="269875" indent="-269875"/>
            <a:r>
              <a:rPr lang="it-IT" sz="1300" dirty="0">
                <a:latin typeface="Arial Narrow"/>
                <a:cs typeface="Arial Narrow"/>
              </a:rPr>
              <a:t>	gloriosa Trinità!</a:t>
            </a:r>
          </a:p>
          <a:p>
            <a:pPr marL="269875" indent="-269875"/>
            <a:r>
              <a:rPr lang="it-IT" sz="1300" dirty="0">
                <a:latin typeface="Arial Narrow"/>
                <a:cs typeface="Arial Narrow"/>
              </a:rPr>
              <a:t>2.	Sei Padre, Figlio e Spirito</a:t>
            </a:r>
          </a:p>
          <a:p>
            <a:pPr marL="269875" indent="-269875"/>
            <a:r>
              <a:rPr lang="it-IT" sz="1300" dirty="0">
                <a:latin typeface="Arial Narrow"/>
                <a:cs typeface="Arial Narrow"/>
              </a:rPr>
              <a:t>	e Dio unico:</a:t>
            </a:r>
          </a:p>
          <a:p>
            <a:pPr marL="269875" indent="-269875"/>
            <a:r>
              <a:rPr lang="it-IT" sz="1300" dirty="0">
                <a:latin typeface="Arial Narrow"/>
                <a:cs typeface="Arial Narrow"/>
              </a:rPr>
              <a:t>	Mistero imperscrutabile,</a:t>
            </a:r>
          </a:p>
          <a:p>
            <a:pPr marL="269875" indent="-269875"/>
            <a:r>
              <a:rPr lang="it-IT" sz="1300" dirty="0">
                <a:latin typeface="Arial Narrow"/>
                <a:cs typeface="Arial Narrow"/>
              </a:rPr>
              <a:t>	inaccessibile.</a:t>
            </a:r>
          </a:p>
          <a:p>
            <a:pPr marL="269875" indent="-269875"/>
            <a:r>
              <a:rPr lang="it-IT" sz="1300" dirty="0">
                <a:latin typeface="Arial Narrow"/>
                <a:cs typeface="Arial Narrow"/>
              </a:rPr>
              <a:t>	Ma con amore provvido</a:t>
            </a:r>
          </a:p>
          <a:p>
            <a:pPr marL="269875" indent="-269875"/>
            <a:r>
              <a:rPr lang="it-IT" sz="1300" dirty="0">
                <a:latin typeface="Arial Narrow"/>
                <a:cs typeface="Arial Narrow"/>
              </a:rPr>
              <a:t>	raggiungi tutti gli uomini.</a:t>
            </a:r>
          </a:p>
          <a:p>
            <a:pPr marL="269875" indent="-269875"/>
            <a:r>
              <a:rPr lang="it-IT" sz="1300" dirty="0">
                <a:latin typeface="Arial Narrow"/>
                <a:cs typeface="Arial Narrow"/>
              </a:rPr>
              <a:t>	Beata sei tu, nei secoli,</a:t>
            </a:r>
          </a:p>
          <a:p>
            <a:pPr marL="269875" indent="-269875"/>
            <a:r>
              <a:rPr lang="it-IT" sz="1300" dirty="0">
                <a:latin typeface="Arial Narrow"/>
                <a:cs typeface="Arial Narrow"/>
              </a:rPr>
              <a:t>	gloriosa Trinità!</a:t>
            </a:r>
          </a:p>
          <a:p>
            <a:pPr marL="269875" indent="-269875"/>
            <a:r>
              <a:rPr lang="it-IT" sz="1300" dirty="0">
                <a:latin typeface="Arial Narrow"/>
                <a:cs typeface="Arial Narrow"/>
              </a:rPr>
              <a:t>3.	In questo tempio amabile</a:t>
            </a:r>
          </a:p>
          <a:p>
            <a:pPr marL="269875" indent="-269875"/>
            <a:r>
              <a:rPr lang="it-IT" sz="1300" dirty="0">
                <a:latin typeface="Arial Narrow"/>
                <a:cs typeface="Arial Narrow"/>
              </a:rPr>
              <a:t>	ci chiami e convochi,</a:t>
            </a:r>
          </a:p>
          <a:p>
            <a:pPr marL="269875" indent="-269875"/>
            <a:r>
              <a:rPr lang="it-IT" sz="1300" dirty="0">
                <a:latin typeface="Arial Narrow"/>
                <a:cs typeface="Arial Narrow"/>
              </a:rPr>
              <a:t>	per fare un solo popolo</a:t>
            </a:r>
          </a:p>
          <a:p>
            <a:pPr marL="269875" indent="-269875"/>
            <a:r>
              <a:rPr lang="it-IT" sz="1300" dirty="0">
                <a:latin typeface="Arial Narrow"/>
                <a:cs typeface="Arial Narrow"/>
              </a:rPr>
              <a:t>	di figli docili.</a:t>
            </a:r>
          </a:p>
          <a:p>
            <a:pPr marL="269875" indent="-269875"/>
            <a:r>
              <a:rPr lang="it-IT" sz="1300" dirty="0">
                <a:latin typeface="Arial Narrow"/>
                <a:cs typeface="Arial Narrow"/>
              </a:rPr>
              <a:t>	Ci sveli e ci comunichi</a:t>
            </a:r>
          </a:p>
          <a:p>
            <a:pPr marL="269875" indent="-269875"/>
            <a:r>
              <a:rPr lang="it-IT" sz="1300" dirty="0">
                <a:latin typeface="Arial Narrow"/>
                <a:cs typeface="Arial Narrow"/>
              </a:rPr>
              <a:t>	la vita tua ineffabile.</a:t>
            </a:r>
          </a:p>
          <a:p>
            <a:pPr marL="269875" indent="-269875"/>
            <a:r>
              <a:rPr lang="it-IT" sz="1300" dirty="0">
                <a:latin typeface="Arial Narrow"/>
                <a:cs typeface="Arial Narrow"/>
              </a:rPr>
              <a:t>	Beata sei tu, nei secoli,</a:t>
            </a:r>
          </a:p>
          <a:p>
            <a:pPr marL="269875" indent="-269875"/>
            <a:r>
              <a:rPr lang="it-IT" sz="1300" dirty="0">
                <a:latin typeface="Arial Narrow"/>
                <a:cs typeface="Arial Narrow"/>
              </a:rPr>
              <a:t>	gloriosa Trinità!</a:t>
            </a:r>
          </a:p>
        </p:txBody>
      </p:sp>
      <p:sp>
        <p:nvSpPr>
          <p:cNvPr id="5" name="Rectangle 4"/>
          <p:cNvSpPr/>
          <p:nvPr/>
        </p:nvSpPr>
        <p:spPr>
          <a:xfrm>
            <a:off x="5731750" y="1447476"/>
            <a:ext cx="3210189" cy="5493813"/>
          </a:xfrm>
          <a:prstGeom prst="rect">
            <a:avLst/>
          </a:prstGeom>
        </p:spPr>
        <p:txBody>
          <a:bodyPr wrap="square">
            <a:spAutoFit/>
          </a:bodyPr>
          <a:lstStyle/>
          <a:p>
            <a:r>
              <a:rPr lang="it-IT" sz="1300" dirty="0" smtClean="0">
                <a:latin typeface="Arial Narrow"/>
                <a:cs typeface="Arial Narrow"/>
              </a:rPr>
              <a:t>TU SEI LA MIA VITA</a:t>
            </a:r>
          </a:p>
          <a:p>
            <a:endParaRPr lang="it-IT" sz="1300" dirty="0" smtClean="0">
              <a:latin typeface="Arial Narrow"/>
              <a:cs typeface="Arial Narrow"/>
            </a:endParaRPr>
          </a:p>
          <a:p>
            <a:pPr marL="269875" indent="-269875"/>
            <a:r>
              <a:rPr lang="it-IT" sz="1300" dirty="0">
                <a:latin typeface="Arial Narrow"/>
                <a:cs typeface="Arial Narrow"/>
              </a:rPr>
              <a:t>1.	Tu sei la mia vita, altro io non ho.</a:t>
            </a:r>
          </a:p>
          <a:p>
            <a:pPr marL="269875" indent="-269875"/>
            <a:r>
              <a:rPr lang="it-IT" sz="1300" dirty="0">
                <a:latin typeface="Arial Narrow"/>
                <a:cs typeface="Arial Narrow"/>
              </a:rPr>
              <a:t>	Tu sei la mia strada, la mia verità.</a:t>
            </a:r>
          </a:p>
          <a:p>
            <a:pPr marL="269875" indent="-269875"/>
            <a:r>
              <a:rPr lang="it-IT" sz="1300" dirty="0">
                <a:latin typeface="Arial Narrow"/>
                <a:cs typeface="Arial Narrow"/>
              </a:rPr>
              <a:t>	Nella tua parola io camminerò</a:t>
            </a:r>
          </a:p>
          <a:p>
            <a:pPr marL="269875" indent="-269875"/>
            <a:r>
              <a:rPr lang="it-IT" sz="1300" dirty="0">
                <a:latin typeface="Arial Narrow"/>
                <a:cs typeface="Arial Narrow"/>
              </a:rPr>
              <a:t>	finché avrò respiro, fino a quando tu vorrai.</a:t>
            </a:r>
          </a:p>
          <a:p>
            <a:pPr marL="269875" indent="-269875"/>
            <a:r>
              <a:rPr lang="it-IT" sz="1300" dirty="0">
                <a:latin typeface="Arial Narrow"/>
                <a:cs typeface="Arial Narrow"/>
              </a:rPr>
              <a:t>	Non avrò paura, sai, se tu sei con me:</a:t>
            </a:r>
          </a:p>
          <a:p>
            <a:pPr marL="269875" indent="-269875"/>
            <a:r>
              <a:rPr lang="it-IT" sz="1300" dirty="0">
                <a:latin typeface="Arial Narrow"/>
                <a:cs typeface="Arial Narrow"/>
              </a:rPr>
              <a:t>	io ti prego, resta con me.</a:t>
            </a:r>
          </a:p>
          <a:p>
            <a:pPr marL="269875" indent="-269875"/>
            <a:r>
              <a:rPr lang="it-IT" sz="1300" dirty="0">
                <a:latin typeface="Arial Narrow"/>
                <a:cs typeface="Arial Narrow"/>
              </a:rPr>
              <a:t>2.	Credo in te, Signore, nato da Maria:</a:t>
            </a:r>
          </a:p>
          <a:p>
            <a:pPr marL="269875" indent="-269875"/>
            <a:r>
              <a:rPr lang="it-IT" sz="1300" dirty="0">
                <a:latin typeface="Arial Narrow"/>
                <a:cs typeface="Arial Narrow"/>
              </a:rPr>
              <a:t>	Figlio eterno e santo, uomo come noi.</a:t>
            </a:r>
          </a:p>
          <a:p>
            <a:pPr marL="269875" indent="-269875"/>
            <a:r>
              <a:rPr lang="it-IT" sz="1300" dirty="0">
                <a:latin typeface="Arial Narrow"/>
                <a:cs typeface="Arial Narrow"/>
              </a:rPr>
              <a:t>	Morto per amore, vivo in mezzo a noi:</a:t>
            </a:r>
          </a:p>
          <a:p>
            <a:pPr marL="269875" indent="-269875"/>
            <a:r>
              <a:rPr lang="it-IT" sz="1300" dirty="0">
                <a:latin typeface="Arial Narrow"/>
                <a:cs typeface="Arial Narrow"/>
              </a:rPr>
              <a:t>	una cosa sola con il Padre e con i tuoi,</a:t>
            </a:r>
          </a:p>
          <a:p>
            <a:pPr marL="269875" indent="-269875"/>
            <a:r>
              <a:rPr lang="it-IT" sz="1300" dirty="0">
                <a:latin typeface="Arial Narrow"/>
                <a:cs typeface="Arial Narrow"/>
              </a:rPr>
              <a:t>	fino a quando – io lo so – tu ritornerai</a:t>
            </a:r>
          </a:p>
          <a:p>
            <a:pPr marL="269875" indent="-269875"/>
            <a:r>
              <a:rPr lang="it-IT" sz="1300" dirty="0">
                <a:latin typeface="Arial Narrow"/>
                <a:cs typeface="Arial Narrow"/>
              </a:rPr>
              <a:t>	per aprirci il regno di Dio.</a:t>
            </a:r>
          </a:p>
          <a:p>
            <a:pPr marL="269875" indent="-269875"/>
            <a:r>
              <a:rPr lang="it-IT" sz="1300" dirty="0">
                <a:latin typeface="Arial Narrow"/>
                <a:cs typeface="Arial Narrow"/>
              </a:rPr>
              <a:t>3.	Tu sei la mia forza: altro io non ho.</a:t>
            </a:r>
          </a:p>
          <a:p>
            <a:pPr marL="269875" indent="-269875"/>
            <a:r>
              <a:rPr lang="it-IT" sz="1300" dirty="0">
                <a:latin typeface="Arial Narrow"/>
                <a:cs typeface="Arial Narrow"/>
              </a:rPr>
              <a:t>	Tu sei la mia pace, la mia libertà.</a:t>
            </a:r>
          </a:p>
          <a:p>
            <a:pPr marL="269875" indent="-269875"/>
            <a:r>
              <a:rPr lang="it-IT" sz="1300" dirty="0">
                <a:latin typeface="Arial Narrow"/>
                <a:cs typeface="Arial Narrow"/>
              </a:rPr>
              <a:t>	Niente nella vita ci separerà:</a:t>
            </a:r>
          </a:p>
          <a:p>
            <a:pPr marL="269875" indent="-269875"/>
            <a:r>
              <a:rPr lang="it-IT" sz="1300" dirty="0">
                <a:latin typeface="Arial Narrow"/>
                <a:cs typeface="Arial Narrow"/>
              </a:rPr>
              <a:t>	so che la tua mano forte non mi lascerà.</a:t>
            </a:r>
          </a:p>
          <a:p>
            <a:pPr marL="269875" indent="-269875"/>
            <a:r>
              <a:rPr lang="it-IT" sz="1300" dirty="0">
                <a:latin typeface="Arial Narrow"/>
                <a:cs typeface="Arial Narrow"/>
              </a:rPr>
              <a:t>	So che da ogni male tu mi libererai</a:t>
            </a:r>
          </a:p>
          <a:p>
            <a:pPr marL="269875" indent="-269875"/>
            <a:r>
              <a:rPr lang="it-IT" sz="1300" dirty="0">
                <a:latin typeface="Arial Narrow"/>
                <a:cs typeface="Arial Narrow"/>
              </a:rPr>
              <a:t>	e nel tuo perdono vivrò.</a:t>
            </a:r>
          </a:p>
          <a:p>
            <a:pPr marL="269875" indent="-269875"/>
            <a:r>
              <a:rPr lang="it-IT" sz="1300" dirty="0">
                <a:latin typeface="Arial Narrow"/>
                <a:cs typeface="Arial Narrow"/>
              </a:rPr>
              <a:t>4.	Padre della vita, noi crediamo in te.</a:t>
            </a:r>
          </a:p>
          <a:p>
            <a:pPr marL="269875" indent="-269875"/>
            <a:r>
              <a:rPr lang="it-IT" sz="1300" dirty="0">
                <a:latin typeface="Arial Narrow"/>
                <a:cs typeface="Arial Narrow"/>
              </a:rPr>
              <a:t>	Figlio Salvatore, noi speriamo in te.</a:t>
            </a:r>
          </a:p>
          <a:p>
            <a:pPr marL="269875" indent="-269875"/>
            <a:r>
              <a:rPr lang="it-IT" sz="1300" dirty="0">
                <a:latin typeface="Arial Narrow"/>
                <a:cs typeface="Arial Narrow"/>
              </a:rPr>
              <a:t>	Spirito d’Amore, vieni in mezzo a noi:</a:t>
            </a:r>
          </a:p>
          <a:p>
            <a:pPr marL="269875" indent="-269875"/>
            <a:r>
              <a:rPr lang="it-IT" sz="1300" dirty="0">
                <a:latin typeface="Arial Narrow"/>
                <a:cs typeface="Arial Narrow"/>
              </a:rPr>
              <a:t>	tu da mille strade ci raduni in unità</a:t>
            </a:r>
          </a:p>
          <a:p>
            <a:pPr marL="269875" indent="-269875"/>
            <a:r>
              <a:rPr lang="it-IT" sz="1300" dirty="0">
                <a:latin typeface="Arial Narrow"/>
                <a:cs typeface="Arial Narrow"/>
              </a:rPr>
              <a:t>	e per mille strade, poi, dove tu vorrai,</a:t>
            </a:r>
          </a:p>
          <a:p>
            <a:pPr marL="269875" indent="-269875"/>
            <a:r>
              <a:rPr lang="it-IT" sz="1300" dirty="0" smtClean="0">
                <a:latin typeface="Arial Narrow"/>
                <a:cs typeface="Arial Narrow"/>
              </a:rPr>
              <a:t>	noi </a:t>
            </a:r>
            <a:r>
              <a:rPr lang="it-IT" sz="1300" dirty="0">
                <a:latin typeface="Arial Narrow"/>
                <a:cs typeface="Arial Narrow"/>
              </a:rPr>
              <a:t>saremo il seme di Dio</a:t>
            </a:r>
            <a:r>
              <a:rPr lang="it-IT" sz="1300" dirty="0" smtClean="0">
                <a:latin typeface="Arial Narrow"/>
                <a:cs typeface="Arial Narrow"/>
              </a:rPr>
              <a:t>.</a:t>
            </a:r>
            <a:endParaRPr lang="it-IT" sz="1300" dirty="0">
              <a:latin typeface="Arial Narrow"/>
              <a:cs typeface="Arial Narrow"/>
            </a:endParaRPr>
          </a:p>
        </p:txBody>
      </p:sp>
      <p:sp>
        <p:nvSpPr>
          <p:cNvPr id="7" name="Rectangle 6"/>
          <p:cNvSpPr/>
          <p:nvPr/>
        </p:nvSpPr>
        <p:spPr>
          <a:xfrm>
            <a:off x="5758774" y="1447476"/>
            <a:ext cx="2969744" cy="529375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69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2031325"/>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chemeClr val="accent4">
                    <a:lumMod val="75000"/>
                  </a:schemeClr>
                </a:solidFill>
                <a:latin typeface="Chalkduster"/>
                <a:cs typeface="Chalkduster"/>
              </a:rPr>
              <a:t>3</a:t>
            </a:r>
          </a:p>
          <a:p>
            <a:r>
              <a:rPr lang="en-US" b="1" i="1" dirty="0" smtClean="0"/>
              <a:t>INTRODURRE NEL MISTERO DEL TEMPO LITURGICO O DELLA FESTIVITÀ</a:t>
            </a:r>
          </a:p>
          <a:p>
            <a:r>
              <a:rPr lang="it-IT" dirty="0"/>
              <a:t> </a:t>
            </a:r>
          </a:p>
          <a:p>
            <a:pPr algn="just"/>
            <a:r>
              <a:rPr lang="it-IT" dirty="0"/>
              <a:t>«Il canto unisce le voci contemporaneamente attraverso il ritmo e attraverso la melodia. Ma lo fa anche con delle parole che esprimono il mistero del giorno o uno dei suoi aspetti. Di qui l’</a:t>
            </a:r>
            <a:r>
              <a:rPr lang="it-IT" i="1" dirty="0"/>
              <a:t>orientazione</a:t>
            </a:r>
            <a:r>
              <a:rPr lang="it-IT" dirty="0"/>
              <a:t> dello spirito offerta a tutti coloro che entrano in celebrazione» [</a:t>
            </a:r>
            <a:r>
              <a:rPr lang="it-IT" cap="small" dirty="0" err="1"/>
              <a:t>Gelineau</a:t>
            </a:r>
            <a:r>
              <a:rPr lang="it-IT" dirty="0"/>
              <a:t> 2004, p. 32].</a:t>
            </a:r>
          </a:p>
        </p:txBody>
      </p:sp>
    </p:spTree>
    <p:extLst>
      <p:ext uri="{BB962C8B-B14F-4D97-AF65-F5344CB8AC3E}">
        <p14:creationId xmlns:p14="http://schemas.microsoft.com/office/powerpoint/2010/main" val="337558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646331"/>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604A7B"/>
                </a:solidFill>
                <a:latin typeface="Chalkduster"/>
                <a:cs typeface="Chalkduster"/>
              </a:rPr>
              <a:t>3</a:t>
            </a:r>
          </a:p>
          <a:p>
            <a:r>
              <a:rPr lang="en-US" b="1" i="1" dirty="0" smtClean="0"/>
              <a:t>INTRODURRE NEL MISTERO DEL TEMPO LITURGICO O DELLA FESTIVITÀ</a:t>
            </a:r>
          </a:p>
        </p:txBody>
      </p:sp>
      <p:sp>
        <p:nvSpPr>
          <p:cNvPr id="3" name="Rectangle 2"/>
          <p:cNvSpPr/>
          <p:nvPr/>
        </p:nvSpPr>
        <p:spPr>
          <a:xfrm>
            <a:off x="418861" y="2134362"/>
            <a:ext cx="2566811" cy="1200329"/>
          </a:xfrm>
          <a:prstGeom prst="rect">
            <a:avLst/>
          </a:prstGeom>
        </p:spPr>
        <p:txBody>
          <a:bodyPr wrap="square">
            <a:spAutoFit/>
          </a:bodyPr>
          <a:lstStyle/>
          <a:p>
            <a:pPr algn="ctr"/>
            <a:r>
              <a:rPr lang="it-IT" b="1" dirty="0" smtClean="0"/>
              <a:t>1</a:t>
            </a:r>
          </a:p>
          <a:p>
            <a:pPr algn="ctr"/>
            <a:r>
              <a:rPr lang="it-IT" dirty="0" smtClean="0"/>
              <a:t>Proprietà </a:t>
            </a:r>
          </a:p>
          <a:p>
            <a:pPr algn="ctr"/>
            <a:r>
              <a:rPr lang="it-IT" dirty="0" smtClean="0"/>
              <a:t>testuale  </a:t>
            </a:r>
          </a:p>
          <a:p>
            <a:endParaRPr lang="it-IT" dirty="0" smtClean="0"/>
          </a:p>
        </p:txBody>
      </p:sp>
      <p:sp>
        <p:nvSpPr>
          <p:cNvPr id="5" name="Rectangle 4"/>
          <p:cNvSpPr/>
          <p:nvPr/>
        </p:nvSpPr>
        <p:spPr>
          <a:xfrm>
            <a:off x="3278359" y="2164984"/>
            <a:ext cx="2566811" cy="923330"/>
          </a:xfrm>
          <a:prstGeom prst="rect">
            <a:avLst/>
          </a:prstGeom>
        </p:spPr>
        <p:txBody>
          <a:bodyPr wrap="square">
            <a:spAutoFit/>
          </a:bodyPr>
          <a:lstStyle/>
          <a:p>
            <a:pPr algn="ctr"/>
            <a:r>
              <a:rPr lang="it-IT" b="1" dirty="0"/>
              <a:t>2</a:t>
            </a:r>
            <a:endParaRPr lang="it-IT" b="1" dirty="0" smtClean="0"/>
          </a:p>
          <a:p>
            <a:pPr algn="ctr"/>
            <a:r>
              <a:rPr lang="it-IT" dirty="0" smtClean="0"/>
              <a:t>Riconoscibilità</a:t>
            </a:r>
          </a:p>
          <a:p>
            <a:pPr algn="ctr"/>
            <a:r>
              <a:rPr lang="it-IT" dirty="0" smtClean="0"/>
              <a:t>testuale</a:t>
            </a:r>
            <a:r>
              <a:rPr lang="it-IT" i="1" dirty="0" smtClean="0"/>
              <a:t>-</a:t>
            </a:r>
            <a:r>
              <a:rPr lang="it-IT" dirty="0" smtClean="0"/>
              <a:t>musicale</a:t>
            </a:r>
          </a:p>
        </p:txBody>
      </p:sp>
      <p:pic>
        <p:nvPicPr>
          <p:cNvPr id="6" name="Picture 5"/>
          <p:cNvPicPr>
            <a:picLocks noChangeAspect="1"/>
          </p:cNvPicPr>
          <p:nvPr/>
        </p:nvPicPr>
        <p:blipFill rotWithShape="1">
          <a:blip r:embed="rId3"/>
          <a:srcRect l="11602" r="4308"/>
          <a:stretch/>
        </p:blipFill>
        <p:spPr>
          <a:xfrm>
            <a:off x="418861" y="3362913"/>
            <a:ext cx="2566811" cy="3052423"/>
          </a:xfrm>
          <a:prstGeom prst="rect">
            <a:avLst/>
          </a:prstGeom>
        </p:spPr>
      </p:pic>
      <p:pic>
        <p:nvPicPr>
          <p:cNvPr id="7" name="Picture 6"/>
          <p:cNvPicPr>
            <a:picLocks noChangeAspect="1"/>
          </p:cNvPicPr>
          <p:nvPr/>
        </p:nvPicPr>
        <p:blipFill rotWithShape="1">
          <a:blip r:embed="rId4"/>
          <a:srcRect b="19922"/>
          <a:stretch/>
        </p:blipFill>
        <p:spPr>
          <a:xfrm>
            <a:off x="3278359" y="3334692"/>
            <a:ext cx="2566811" cy="3052423"/>
          </a:xfrm>
          <a:prstGeom prst="rect">
            <a:avLst/>
          </a:prstGeom>
        </p:spPr>
      </p:pic>
      <p:sp>
        <p:nvSpPr>
          <p:cNvPr id="9" name="Rectangle 8"/>
          <p:cNvSpPr/>
          <p:nvPr/>
        </p:nvSpPr>
        <p:spPr>
          <a:xfrm>
            <a:off x="6134683" y="2134362"/>
            <a:ext cx="2566811" cy="923330"/>
          </a:xfrm>
          <a:prstGeom prst="rect">
            <a:avLst/>
          </a:prstGeom>
        </p:spPr>
        <p:txBody>
          <a:bodyPr wrap="square">
            <a:spAutoFit/>
          </a:bodyPr>
          <a:lstStyle/>
          <a:p>
            <a:pPr algn="ctr"/>
            <a:r>
              <a:rPr lang="it-IT" b="1" dirty="0" smtClean="0"/>
              <a:t>3</a:t>
            </a:r>
          </a:p>
          <a:p>
            <a:pPr algn="ctr"/>
            <a:r>
              <a:rPr lang="it-IT" dirty="0" smtClean="0"/>
              <a:t>Adeguatezza</a:t>
            </a:r>
          </a:p>
          <a:p>
            <a:pPr algn="ctr"/>
            <a:r>
              <a:rPr lang="it-IT" dirty="0" smtClean="0"/>
              <a:t>musicale</a:t>
            </a:r>
          </a:p>
        </p:txBody>
      </p:sp>
      <p:pic>
        <p:nvPicPr>
          <p:cNvPr id="4" name="Picture 3"/>
          <p:cNvPicPr>
            <a:picLocks noChangeAspect="1"/>
          </p:cNvPicPr>
          <p:nvPr/>
        </p:nvPicPr>
        <p:blipFill rotWithShape="1">
          <a:blip r:embed="rId5"/>
          <a:srcRect l="10298" t="1379" r="9161" b="9973"/>
          <a:stretch/>
        </p:blipFill>
        <p:spPr>
          <a:xfrm>
            <a:off x="6134683" y="3334693"/>
            <a:ext cx="2566811" cy="3052422"/>
          </a:xfrm>
          <a:prstGeom prst="rect">
            <a:avLst/>
          </a:prstGeom>
          <a:ln w="3175" cmpd="sng">
            <a:solidFill>
              <a:schemeClr val="tx1"/>
            </a:solidFill>
          </a:ln>
        </p:spPr>
      </p:pic>
    </p:spTree>
    <p:extLst>
      <p:ext uri="{BB962C8B-B14F-4D97-AF65-F5344CB8AC3E}">
        <p14:creationId xmlns:p14="http://schemas.microsoft.com/office/powerpoint/2010/main" val="350637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linds(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a:solidFill>
            <a:schemeClr val="accent4">
              <a:lumMod val="20000"/>
              <a:lumOff val="80000"/>
            </a:schemeClr>
          </a:solidFill>
        </p:spPr>
      </p:pic>
      <p:sp>
        <p:nvSpPr>
          <p:cNvPr id="2" name="Rectangle 1"/>
          <p:cNvSpPr/>
          <p:nvPr/>
        </p:nvSpPr>
        <p:spPr>
          <a:xfrm>
            <a:off x="418861" y="423882"/>
            <a:ext cx="8282633" cy="3508653"/>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chemeClr val="accent4">
                    <a:lumMod val="75000"/>
                  </a:schemeClr>
                </a:solidFill>
                <a:latin typeface="Chalkduster"/>
                <a:cs typeface="Chalkduster"/>
              </a:rPr>
              <a:t>3</a:t>
            </a:r>
          </a:p>
          <a:p>
            <a:r>
              <a:rPr lang="en-US" b="1" i="1" dirty="0" smtClean="0"/>
              <a:t>INTRODURRE NEL MISTERO DEL TEMPO LITURGICO O DELLA FESTIVITÀ</a:t>
            </a:r>
          </a:p>
          <a:p>
            <a:r>
              <a:rPr lang="it-IT" dirty="0"/>
              <a:t> </a:t>
            </a:r>
          </a:p>
          <a:p>
            <a:pPr algn="just"/>
            <a:r>
              <a:rPr lang="it-IT" sz="1400" b="1" dirty="0"/>
              <a:t>3.1. </a:t>
            </a:r>
            <a:r>
              <a:rPr lang="it-IT" sz="1400" b="1" i="1" dirty="0"/>
              <a:t>Proprietà (o almeno caratterizzazione) testuale</a:t>
            </a:r>
            <a:r>
              <a:rPr lang="it-IT" sz="1400" dirty="0"/>
              <a:t>. </a:t>
            </a:r>
            <a:r>
              <a:rPr lang="en-US" sz="1400" dirty="0"/>
              <a:t>Il </a:t>
            </a:r>
            <a:r>
              <a:rPr lang="en-US" sz="1400" dirty="0" err="1"/>
              <a:t>testo</a:t>
            </a:r>
            <a:r>
              <a:rPr lang="en-US" sz="1400" dirty="0"/>
              <a:t> </a:t>
            </a:r>
            <a:r>
              <a:rPr lang="en-US" sz="1400" dirty="0" err="1"/>
              <a:t>deve</a:t>
            </a:r>
            <a:r>
              <a:rPr lang="en-US" sz="1400" dirty="0"/>
              <a:t> </a:t>
            </a:r>
            <a:r>
              <a:rPr lang="en-US" sz="1400" dirty="0" err="1"/>
              <a:t>entrare</a:t>
            </a:r>
            <a:r>
              <a:rPr lang="en-US" sz="1400" dirty="0"/>
              <a:t> </a:t>
            </a:r>
            <a:r>
              <a:rPr lang="en-US" sz="1400" dirty="0" err="1"/>
              <a:t>immediatamente</a:t>
            </a:r>
            <a:r>
              <a:rPr lang="en-US" sz="1400" dirty="0"/>
              <a:t> </a:t>
            </a:r>
            <a:r>
              <a:rPr lang="en-US" sz="1400" dirty="0" err="1"/>
              <a:t>nel</a:t>
            </a:r>
            <a:r>
              <a:rPr lang="en-US" sz="1400" dirty="0"/>
              <a:t> tempo </a:t>
            </a:r>
            <a:r>
              <a:rPr lang="en-US" sz="1400" dirty="0" err="1"/>
              <a:t>liturgico</a:t>
            </a:r>
            <a:r>
              <a:rPr lang="en-US" sz="1400" dirty="0"/>
              <a:t> e </a:t>
            </a:r>
            <a:r>
              <a:rPr lang="en-US" sz="1400" dirty="0" err="1"/>
              <a:t>rivelare</a:t>
            </a:r>
            <a:r>
              <a:rPr lang="en-US" sz="1400" dirty="0"/>
              <a:t> </a:t>
            </a:r>
            <a:r>
              <a:rPr lang="en-US" sz="1400" dirty="0" err="1"/>
              <a:t>il</a:t>
            </a:r>
            <a:r>
              <a:rPr lang="en-US" sz="1400" dirty="0"/>
              <a:t> </a:t>
            </a:r>
            <a:r>
              <a:rPr lang="en-US" sz="1400" dirty="0" err="1"/>
              <a:t>suo</a:t>
            </a:r>
            <a:r>
              <a:rPr lang="en-US" sz="1400" dirty="0"/>
              <a:t> </a:t>
            </a:r>
            <a:r>
              <a:rPr lang="en-US" sz="1400" dirty="0" err="1"/>
              <a:t>contenuto</a:t>
            </a:r>
            <a:r>
              <a:rPr lang="en-US" sz="1400" dirty="0"/>
              <a:t> fin </a:t>
            </a:r>
            <a:r>
              <a:rPr lang="en-US" sz="1400" dirty="0" err="1"/>
              <a:t>dall’inizio</a:t>
            </a:r>
            <a:r>
              <a:rPr lang="en-US" sz="1400" dirty="0"/>
              <a:t>. </a:t>
            </a:r>
            <a:r>
              <a:rPr lang="en-US" sz="1400" dirty="0" err="1"/>
              <a:t>Teniamo</a:t>
            </a:r>
            <a:r>
              <a:rPr lang="en-US" sz="1400" dirty="0"/>
              <a:t> </a:t>
            </a:r>
            <a:r>
              <a:rPr lang="en-US" sz="1400" dirty="0" err="1"/>
              <a:t>presente</a:t>
            </a:r>
            <a:r>
              <a:rPr lang="en-US" sz="1400" dirty="0"/>
              <a:t> </a:t>
            </a:r>
            <a:r>
              <a:rPr lang="en-US" sz="1400" dirty="0" err="1"/>
              <a:t>che</a:t>
            </a:r>
            <a:r>
              <a:rPr lang="en-US" sz="1400" dirty="0"/>
              <a:t> </a:t>
            </a:r>
            <a:r>
              <a:rPr lang="en-US" sz="1400" dirty="0" err="1"/>
              <a:t>celebriamo</a:t>
            </a:r>
            <a:r>
              <a:rPr lang="en-US" sz="1400" dirty="0"/>
              <a:t> un tempo </a:t>
            </a:r>
            <a:r>
              <a:rPr lang="en-US" sz="1400" dirty="0" err="1" smtClean="0"/>
              <a:t>liturgico</a:t>
            </a:r>
            <a:r>
              <a:rPr lang="en-US" sz="1400" dirty="0" smtClean="0"/>
              <a:t>, e </a:t>
            </a:r>
            <a:r>
              <a:rPr lang="en-US" sz="1400" dirty="0" err="1" smtClean="0"/>
              <a:t>ciò</a:t>
            </a:r>
            <a:r>
              <a:rPr lang="en-US" sz="1400" dirty="0" smtClean="0"/>
              <a:t> </a:t>
            </a:r>
            <a:r>
              <a:rPr lang="en-US" sz="1400" dirty="0" err="1"/>
              <a:t>dà</a:t>
            </a:r>
            <a:r>
              <a:rPr lang="en-US" sz="1400" dirty="0"/>
              <a:t> </a:t>
            </a:r>
            <a:r>
              <a:rPr lang="en-US" sz="1400" dirty="0" err="1"/>
              <a:t>il</a:t>
            </a:r>
            <a:r>
              <a:rPr lang="en-US" sz="1400" dirty="0"/>
              <a:t> </a:t>
            </a:r>
            <a:r>
              <a:rPr lang="en-US" sz="1400" dirty="0" err="1"/>
              <a:t>tono</a:t>
            </a:r>
            <a:r>
              <a:rPr lang="en-US" sz="1400" dirty="0"/>
              <a:t> giusto </a:t>
            </a:r>
            <a:r>
              <a:rPr lang="en-US" sz="1400" dirty="0" err="1"/>
              <a:t>alla</a:t>
            </a:r>
            <a:r>
              <a:rPr lang="en-US" sz="1400" dirty="0"/>
              <a:t> </a:t>
            </a:r>
            <a:r>
              <a:rPr lang="en-US" sz="1400" dirty="0" err="1"/>
              <a:t>celebrazione</a:t>
            </a:r>
            <a:r>
              <a:rPr lang="en-US" sz="1400" dirty="0" smtClean="0"/>
              <a:t>.</a:t>
            </a:r>
          </a:p>
          <a:p>
            <a:pPr algn="just"/>
            <a:endParaRPr lang="it-IT" sz="1400" dirty="0"/>
          </a:p>
          <a:p>
            <a:pPr algn="just"/>
            <a:r>
              <a:rPr lang="it-IT" sz="1400" b="1" dirty="0"/>
              <a:t>3.2. </a:t>
            </a:r>
            <a:r>
              <a:rPr lang="it-IT" sz="1400" b="1" i="1" dirty="0"/>
              <a:t>Riconoscibilità testuale e musicale</a:t>
            </a:r>
            <a:r>
              <a:rPr lang="it-IT" sz="1400" i="1" dirty="0"/>
              <a:t>.</a:t>
            </a:r>
            <a:r>
              <a:rPr lang="it-IT" sz="1400" dirty="0"/>
              <a:t> Oltre alla adeguatezza del canto al tempo liturgico o alla festa, si dovrebbe puntare anche a una certa </a:t>
            </a:r>
            <a:r>
              <a:rPr lang="it-IT" sz="1400" i="1" dirty="0"/>
              <a:t>riconoscibilità</a:t>
            </a:r>
            <a:r>
              <a:rPr lang="it-IT" sz="1400" dirty="0"/>
              <a:t> del canto, come fosse un “canto-bandiera”; un riferimento fondamentale perché il canto deve condurre i fedeli nell’esperienza spirituale suscitata dal rito. </a:t>
            </a:r>
            <a:endParaRPr lang="it-IT" sz="1400" dirty="0" smtClean="0"/>
          </a:p>
          <a:p>
            <a:pPr algn="just"/>
            <a:endParaRPr lang="it-IT" sz="1400" dirty="0"/>
          </a:p>
          <a:p>
            <a:pPr algn="just"/>
            <a:r>
              <a:rPr lang="it-IT" sz="1400" b="1" dirty="0"/>
              <a:t>3.3.</a:t>
            </a:r>
            <a:r>
              <a:rPr lang="it-IT" sz="1400" b="1" i="1" dirty="0"/>
              <a:t> Adeguatezza musicale</a:t>
            </a:r>
            <a:r>
              <a:rPr lang="it-IT" sz="1400" dirty="0"/>
              <a:t>. </a:t>
            </a:r>
            <a:r>
              <a:rPr lang="en-US" sz="1400" dirty="0" err="1"/>
              <a:t>Musica</a:t>
            </a:r>
            <a:r>
              <a:rPr lang="en-US" sz="1400" dirty="0"/>
              <a:t> e </a:t>
            </a:r>
            <a:r>
              <a:rPr lang="en-US" sz="1400" dirty="0" err="1"/>
              <a:t>testo</a:t>
            </a:r>
            <a:r>
              <a:rPr lang="en-US" sz="1400" dirty="0"/>
              <a:t> </a:t>
            </a:r>
            <a:r>
              <a:rPr lang="en-US" sz="1400" dirty="0" err="1"/>
              <a:t>devono</a:t>
            </a:r>
            <a:r>
              <a:rPr lang="en-US" sz="1400" dirty="0"/>
              <a:t> </a:t>
            </a:r>
            <a:r>
              <a:rPr lang="en-US" sz="1400" dirty="0" err="1"/>
              <a:t>entrare</a:t>
            </a:r>
            <a:r>
              <a:rPr lang="en-US" sz="1400" dirty="0"/>
              <a:t> in </a:t>
            </a:r>
            <a:r>
              <a:rPr lang="en-US" sz="1400" dirty="0" err="1"/>
              <a:t>empatia</a:t>
            </a:r>
            <a:r>
              <a:rPr lang="en-US" sz="1400" dirty="0"/>
              <a:t> </a:t>
            </a:r>
            <a:r>
              <a:rPr lang="en-US" sz="1400" dirty="0" err="1"/>
              <a:t>l’uno</a:t>
            </a:r>
            <a:r>
              <a:rPr lang="en-US" sz="1400" dirty="0"/>
              <a:t> con </a:t>
            </a:r>
            <a:r>
              <a:rPr lang="en-US" sz="1400" dirty="0" err="1"/>
              <a:t>l’altro</a:t>
            </a:r>
            <a:r>
              <a:rPr lang="en-US" sz="1400" dirty="0"/>
              <a:t>. Non </a:t>
            </a:r>
            <a:r>
              <a:rPr lang="en-US" sz="1400" dirty="0" err="1"/>
              <a:t>possiamo</a:t>
            </a:r>
            <a:r>
              <a:rPr lang="en-US" sz="1400" dirty="0"/>
              <a:t> per </a:t>
            </a:r>
            <a:r>
              <a:rPr lang="en-US" sz="1400" dirty="0" err="1"/>
              <a:t>esempio</a:t>
            </a:r>
            <a:r>
              <a:rPr lang="en-US" sz="1400" dirty="0"/>
              <a:t> </a:t>
            </a:r>
            <a:r>
              <a:rPr lang="en-US" sz="1400" dirty="0" err="1"/>
              <a:t>cantare</a:t>
            </a:r>
            <a:r>
              <a:rPr lang="en-US" sz="1400" dirty="0"/>
              <a:t> un </a:t>
            </a:r>
            <a:r>
              <a:rPr lang="en-US" sz="1400" dirty="0" err="1"/>
              <a:t>testo</a:t>
            </a:r>
            <a:r>
              <a:rPr lang="en-US" sz="1400" dirty="0"/>
              <a:t> </a:t>
            </a:r>
            <a:r>
              <a:rPr lang="en-US" sz="1400" dirty="0" err="1"/>
              <a:t>triste</a:t>
            </a:r>
            <a:r>
              <a:rPr lang="en-US" sz="1400" dirty="0"/>
              <a:t>, con </a:t>
            </a:r>
            <a:r>
              <a:rPr lang="en-US" sz="1400" dirty="0" err="1"/>
              <a:t>una</a:t>
            </a:r>
            <a:r>
              <a:rPr lang="en-US" sz="1400" dirty="0"/>
              <a:t> </a:t>
            </a:r>
            <a:r>
              <a:rPr lang="en-US" sz="1400" dirty="0" err="1"/>
              <a:t>musica</a:t>
            </a:r>
            <a:r>
              <a:rPr lang="en-US" sz="1400" dirty="0"/>
              <a:t> </a:t>
            </a:r>
            <a:r>
              <a:rPr lang="en-US" sz="1400" dirty="0" err="1"/>
              <a:t>vivace</a:t>
            </a:r>
            <a:r>
              <a:rPr lang="en-US" sz="1400" dirty="0"/>
              <a:t>.</a:t>
            </a:r>
            <a:r>
              <a:rPr lang="en-US" sz="1400" b="1" dirty="0"/>
              <a:t> </a:t>
            </a:r>
            <a:r>
              <a:rPr lang="it-IT" sz="1400" dirty="0"/>
              <a:t>Ma </a:t>
            </a:r>
            <a:r>
              <a:rPr lang="it-IT" sz="1400" dirty="0" smtClean="0"/>
              <a:t>non </a:t>
            </a:r>
            <a:r>
              <a:rPr lang="it-IT" sz="1400" dirty="0"/>
              <a:t>sono soltanto le parole a introdurre a un tempo liturgico; in qualche misura contribuisce anche la musica. </a:t>
            </a:r>
            <a:r>
              <a:rPr lang="it-IT" sz="1400" dirty="0" smtClean="0"/>
              <a:t>Spesso </a:t>
            </a:r>
            <a:r>
              <a:rPr lang="it-IT" sz="1400" dirty="0"/>
              <a:t>la gente, anche inconsapevolmente, anche senza avere nozioni musicali, riconduce un tempo “pastorale” come il 6/8 al Natale...</a:t>
            </a:r>
          </a:p>
        </p:txBody>
      </p:sp>
    </p:spTree>
    <p:extLst>
      <p:ext uri="{BB962C8B-B14F-4D97-AF65-F5344CB8AC3E}">
        <p14:creationId xmlns:p14="http://schemas.microsoft.com/office/powerpoint/2010/main" val="239846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923330"/>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604A7B"/>
                </a:solidFill>
                <a:latin typeface="Chalkduster"/>
                <a:cs typeface="Chalkduster"/>
              </a:rPr>
              <a:t>3</a:t>
            </a:r>
            <a:r>
              <a:rPr lang="it-IT" dirty="0" smtClean="0"/>
              <a:t> </a:t>
            </a:r>
          </a:p>
          <a:p>
            <a:r>
              <a:rPr lang="it-IT" b="1" i="1" dirty="0" smtClean="0">
                <a:solidFill>
                  <a:srgbClr val="FF0000"/>
                </a:solidFill>
                <a:latin typeface="Chalkduster"/>
                <a:cs typeface="Chalkduster"/>
              </a:rPr>
              <a:t>TROVA L’INTRUSO!</a:t>
            </a:r>
          </a:p>
          <a:p>
            <a:r>
              <a:rPr lang="it-IT" dirty="0" smtClean="0"/>
              <a:t>Contesto: </a:t>
            </a:r>
            <a:r>
              <a:rPr lang="it-IT" b="1" dirty="0" smtClean="0"/>
              <a:t>Giovedì santo. Cena del Signore. Canto d’ingresso</a:t>
            </a:r>
          </a:p>
        </p:txBody>
      </p:sp>
      <p:sp>
        <p:nvSpPr>
          <p:cNvPr id="5" name="Rectangle 4"/>
          <p:cNvSpPr/>
          <p:nvPr/>
        </p:nvSpPr>
        <p:spPr>
          <a:xfrm>
            <a:off x="418861" y="1755340"/>
            <a:ext cx="2361028" cy="3693319"/>
          </a:xfrm>
          <a:prstGeom prst="rect">
            <a:avLst/>
          </a:prstGeom>
        </p:spPr>
        <p:txBody>
          <a:bodyPr wrap="square">
            <a:spAutoFit/>
          </a:bodyPr>
          <a:lstStyle/>
          <a:p>
            <a:r>
              <a:rPr lang="it-IT" sz="1300" dirty="0" smtClean="0">
                <a:latin typeface="Arial Narrow"/>
                <a:cs typeface="Arial Narrow"/>
              </a:rPr>
              <a:t>MISTERO DELLA CENA</a:t>
            </a:r>
          </a:p>
          <a:p>
            <a:endParaRPr lang="it-IT" sz="1300" dirty="0" smtClean="0">
              <a:latin typeface="Arial Narrow"/>
              <a:cs typeface="Arial Narrow"/>
            </a:endParaRPr>
          </a:p>
          <a:p>
            <a:pPr marL="268288" indent="-268288"/>
            <a:r>
              <a:rPr lang="it-IT" sz="1300" dirty="0" smtClean="0">
                <a:latin typeface="Arial Narrow"/>
                <a:cs typeface="Arial Narrow"/>
              </a:rPr>
              <a:t>1. 	Mistero </a:t>
            </a:r>
            <a:r>
              <a:rPr lang="it-IT" sz="1300" dirty="0">
                <a:latin typeface="Arial Narrow"/>
                <a:cs typeface="Arial Narrow"/>
              </a:rPr>
              <a:t>della Cena </a:t>
            </a:r>
            <a:endParaRPr lang="it-IT" sz="1300" dirty="0" smtClean="0">
              <a:latin typeface="Arial Narrow"/>
              <a:cs typeface="Arial Narrow"/>
            </a:endParaRPr>
          </a:p>
          <a:p>
            <a:pPr marL="268288" indent="-268288"/>
            <a:r>
              <a:rPr lang="it-IT" sz="1300" dirty="0" smtClean="0">
                <a:latin typeface="Arial Narrow"/>
                <a:cs typeface="Arial Narrow"/>
              </a:rPr>
              <a:t>	è </a:t>
            </a:r>
            <a:r>
              <a:rPr lang="it-IT" sz="1300" dirty="0">
                <a:latin typeface="Arial Narrow"/>
                <a:cs typeface="Arial Narrow"/>
              </a:rPr>
              <a:t>il Corpo di Gesù.</a:t>
            </a:r>
          </a:p>
          <a:p>
            <a:pPr marL="268288" indent="-268288"/>
            <a:r>
              <a:rPr lang="it-IT" sz="1300" dirty="0" smtClean="0">
                <a:latin typeface="Arial Narrow"/>
                <a:cs typeface="Arial Narrow"/>
              </a:rPr>
              <a:t>	Mistero </a:t>
            </a:r>
            <a:r>
              <a:rPr lang="it-IT" sz="1300" dirty="0">
                <a:latin typeface="Arial Narrow"/>
                <a:cs typeface="Arial Narrow"/>
              </a:rPr>
              <a:t>della Croce </a:t>
            </a:r>
            <a:endParaRPr lang="it-IT" sz="1300" dirty="0" smtClean="0">
              <a:latin typeface="Arial Narrow"/>
              <a:cs typeface="Arial Narrow"/>
            </a:endParaRPr>
          </a:p>
          <a:p>
            <a:pPr marL="268288" indent="-268288"/>
            <a:r>
              <a:rPr lang="it-IT" sz="1300" dirty="0" smtClean="0">
                <a:latin typeface="Arial Narrow"/>
                <a:cs typeface="Arial Narrow"/>
              </a:rPr>
              <a:t>	è </a:t>
            </a:r>
            <a:r>
              <a:rPr lang="it-IT" sz="1300" dirty="0">
                <a:latin typeface="Arial Narrow"/>
                <a:cs typeface="Arial Narrow"/>
              </a:rPr>
              <a:t>il Sangue di Gesù.</a:t>
            </a:r>
          </a:p>
          <a:p>
            <a:pPr marL="268288" indent="-268288"/>
            <a:r>
              <a:rPr lang="it-IT" sz="1300" dirty="0" smtClean="0">
                <a:latin typeface="Arial Narrow"/>
                <a:cs typeface="Arial Narrow"/>
              </a:rPr>
              <a:t>	E </a:t>
            </a:r>
            <a:r>
              <a:rPr lang="it-IT" sz="1300" dirty="0">
                <a:latin typeface="Arial Narrow"/>
                <a:cs typeface="Arial Narrow"/>
              </a:rPr>
              <a:t>questo pane e vino </a:t>
            </a:r>
            <a:endParaRPr lang="it-IT" sz="1300" dirty="0" smtClean="0">
              <a:latin typeface="Arial Narrow"/>
              <a:cs typeface="Arial Narrow"/>
            </a:endParaRPr>
          </a:p>
          <a:p>
            <a:pPr marL="268288" indent="-268288"/>
            <a:r>
              <a:rPr lang="it-IT" sz="1300" dirty="0" smtClean="0">
                <a:latin typeface="Arial Narrow"/>
                <a:cs typeface="Arial Narrow"/>
              </a:rPr>
              <a:t>	è </a:t>
            </a:r>
            <a:r>
              <a:rPr lang="it-IT" sz="1300" dirty="0">
                <a:latin typeface="Arial Narrow"/>
                <a:cs typeface="Arial Narrow"/>
              </a:rPr>
              <a:t>Cristo in mezzo ai suoi. </a:t>
            </a:r>
            <a:endParaRPr lang="it-IT" sz="1300" dirty="0" smtClean="0">
              <a:latin typeface="Arial Narrow"/>
              <a:cs typeface="Arial Narrow"/>
            </a:endParaRPr>
          </a:p>
          <a:p>
            <a:pPr marL="268288" indent="-268288"/>
            <a:r>
              <a:rPr lang="it-IT" sz="1300" dirty="0" smtClean="0">
                <a:latin typeface="Arial Narrow"/>
                <a:cs typeface="Arial Narrow"/>
              </a:rPr>
              <a:t>	Gesù </a:t>
            </a:r>
            <a:r>
              <a:rPr lang="it-IT" sz="1300" dirty="0">
                <a:latin typeface="Arial Narrow"/>
                <a:cs typeface="Arial Narrow"/>
              </a:rPr>
              <a:t>risorto e vivo </a:t>
            </a:r>
            <a:endParaRPr lang="it-IT" sz="1300" dirty="0" smtClean="0">
              <a:latin typeface="Arial Narrow"/>
              <a:cs typeface="Arial Narrow"/>
            </a:endParaRPr>
          </a:p>
          <a:p>
            <a:pPr marL="268288" indent="-268288"/>
            <a:r>
              <a:rPr lang="it-IT" sz="1300" dirty="0" smtClean="0">
                <a:latin typeface="Arial Narrow"/>
                <a:cs typeface="Arial Narrow"/>
              </a:rPr>
              <a:t>	sarà </a:t>
            </a:r>
            <a:r>
              <a:rPr lang="it-IT" sz="1300" dirty="0">
                <a:latin typeface="Arial Narrow"/>
                <a:cs typeface="Arial Narrow"/>
              </a:rPr>
              <a:t>sempre con noi</a:t>
            </a:r>
            <a:r>
              <a:rPr lang="it-IT" sz="1300" dirty="0" smtClean="0">
                <a:latin typeface="Arial Narrow"/>
                <a:cs typeface="Arial Narrow"/>
              </a:rPr>
              <a:t>.</a:t>
            </a:r>
            <a:endParaRPr lang="it-IT" sz="1300" dirty="0">
              <a:latin typeface="Arial Narrow"/>
              <a:cs typeface="Arial Narrow"/>
            </a:endParaRPr>
          </a:p>
          <a:p>
            <a:pPr marL="268288" indent="-268288"/>
            <a:r>
              <a:rPr lang="it-IT" sz="1300" dirty="0" smtClean="0">
                <a:latin typeface="Arial Narrow"/>
                <a:cs typeface="Arial Narrow"/>
              </a:rPr>
              <a:t>2. 	Mistero </a:t>
            </a:r>
            <a:r>
              <a:rPr lang="it-IT" sz="1300" dirty="0">
                <a:latin typeface="Arial Narrow"/>
                <a:cs typeface="Arial Narrow"/>
              </a:rPr>
              <a:t>della Chiesa </a:t>
            </a:r>
            <a:endParaRPr lang="it-IT" sz="1300" dirty="0" smtClean="0">
              <a:latin typeface="Arial Narrow"/>
              <a:cs typeface="Arial Narrow"/>
            </a:endParaRPr>
          </a:p>
          <a:p>
            <a:pPr marL="268288" indent="-268288"/>
            <a:r>
              <a:rPr lang="it-IT" sz="1300" dirty="0" smtClean="0">
                <a:latin typeface="Arial Narrow"/>
                <a:cs typeface="Arial Narrow"/>
              </a:rPr>
              <a:t>	è </a:t>
            </a:r>
            <a:r>
              <a:rPr lang="it-IT" sz="1300" dirty="0">
                <a:latin typeface="Arial Narrow"/>
                <a:cs typeface="Arial Narrow"/>
              </a:rPr>
              <a:t>il Corpo di Gesù.</a:t>
            </a:r>
          </a:p>
          <a:p>
            <a:pPr marL="268288" indent="-268288"/>
            <a:r>
              <a:rPr lang="it-IT" sz="1300" dirty="0" smtClean="0">
                <a:latin typeface="Arial Narrow"/>
                <a:cs typeface="Arial Narrow"/>
              </a:rPr>
              <a:t>	Mistero </a:t>
            </a:r>
            <a:r>
              <a:rPr lang="it-IT" sz="1300" dirty="0">
                <a:latin typeface="Arial Narrow"/>
                <a:cs typeface="Arial Narrow"/>
              </a:rPr>
              <a:t>della pace </a:t>
            </a:r>
            <a:endParaRPr lang="it-IT" sz="1300" dirty="0" smtClean="0">
              <a:latin typeface="Arial Narrow"/>
              <a:cs typeface="Arial Narrow"/>
            </a:endParaRPr>
          </a:p>
          <a:p>
            <a:pPr marL="268288" indent="-268288"/>
            <a:r>
              <a:rPr lang="it-IT" sz="1300" dirty="0" smtClean="0">
                <a:latin typeface="Arial Narrow"/>
                <a:cs typeface="Arial Narrow"/>
              </a:rPr>
              <a:t>	è </a:t>
            </a:r>
            <a:r>
              <a:rPr lang="it-IT" sz="1300" dirty="0">
                <a:latin typeface="Arial Narrow"/>
                <a:cs typeface="Arial Narrow"/>
              </a:rPr>
              <a:t>il Sangue di Gesù.</a:t>
            </a:r>
          </a:p>
          <a:p>
            <a:pPr marL="268288" indent="-268288"/>
            <a:r>
              <a:rPr lang="it-IT" sz="1300" dirty="0" smtClean="0">
                <a:latin typeface="Arial Narrow"/>
                <a:cs typeface="Arial Narrow"/>
              </a:rPr>
              <a:t>	Il </a:t>
            </a:r>
            <a:r>
              <a:rPr lang="it-IT" sz="1300" dirty="0">
                <a:latin typeface="Arial Narrow"/>
                <a:cs typeface="Arial Narrow"/>
              </a:rPr>
              <a:t>pane che mangiamo </a:t>
            </a:r>
            <a:endParaRPr lang="it-IT" sz="1300" dirty="0" smtClean="0">
              <a:latin typeface="Arial Narrow"/>
              <a:cs typeface="Arial Narrow"/>
            </a:endParaRPr>
          </a:p>
          <a:p>
            <a:pPr marL="268288" indent="-268288"/>
            <a:r>
              <a:rPr lang="it-IT" sz="1300" dirty="0" smtClean="0">
                <a:latin typeface="Arial Narrow"/>
                <a:cs typeface="Arial Narrow"/>
              </a:rPr>
              <a:t>	fratelli </a:t>
            </a:r>
            <a:r>
              <a:rPr lang="it-IT" sz="1300" dirty="0">
                <a:latin typeface="Arial Narrow"/>
                <a:cs typeface="Arial Narrow"/>
              </a:rPr>
              <a:t>ci farà.</a:t>
            </a:r>
          </a:p>
          <a:p>
            <a:pPr marL="268288" indent="-268288"/>
            <a:r>
              <a:rPr lang="it-IT" sz="1300" dirty="0" smtClean="0">
                <a:latin typeface="Arial Narrow"/>
                <a:cs typeface="Arial Narrow"/>
              </a:rPr>
              <a:t>	Intorno </a:t>
            </a:r>
            <a:r>
              <a:rPr lang="it-IT" sz="1300" dirty="0">
                <a:latin typeface="Arial Narrow"/>
                <a:cs typeface="Arial Narrow"/>
              </a:rPr>
              <a:t>a questo altare </a:t>
            </a:r>
            <a:endParaRPr lang="it-IT" sz="1300" dirty="0" smtClean="0">
              <a:latin typeface="Arial Narrow"/>
              <a:cs typeface="Arial Narrow"/>
            </a:endParaRPr>
          </a:p>
          <a:p>
            <a:pPr marL="268288" indent="-268288"/>
            <a:r>
              <a:rPr lang="it-IT" sz="1300" dirty="0" smtClean="0">
                <a:latin typeface="Arial Narrow"/>
                <a:cs typeface="Arial Narrow"/>
              </a:rPr>
              <a:t>	l’amore </a:t>
            </a:r>
            <a:r>
              <a:rPr lang="it-IT" sz="1300" dirty="0">
                <a:latin typeface="Arial Narrow"/>
                <a:cs typeface="Arial Narrow"/>
              </a:rPr>
              <a:t>crescerà.</a:t>
            </a:r>
          </a:p>
        </p:txBody>
      </p:sp>
      <p:sp>
        <p:nvSpPr>
          <p:cNvPr id="6" name="Rectangle 5"/>
          <p:cNvSpPr/>
          <p:nvPr/>
        </p:nvSpPr>
        <p:spPr>
          <a:xfrm>
            <a:off x="2967200" y="1755340"/>
            <a:ext cx="3838222" cy="4893648"/>
          </a:xfrm>
          <a:prstGeom prst="rect">
            <a:avLst/>
          </a:prstGeom>
        </p:spPr>
        <p:txBody>
          <a:bodyPr wrap="square">
            <a:spAutoFit/>
          </a:bodyPr>
          <a:lstStyle/>
          <a:p>
            <a:r>
              <a:rPr lang="it-IT" sz="1300" dirty="0" smtClean="0">
                <a:latin typeface="Arial Narrow"/>
                <a:cs typeface="Arial Narrow"/>
              </a:rPr>
              <a:t>IN TE LA NOSTRA GLORIA</a:t>
            </a:r>
          </a:p>
          <a:p>
            <a:endParaRPr lang="it-IT" sz="1300" dirty="0" smtClean="0">
              <a:latin typeface="Arial Narrow"/>
              <a:cs typeface="Arial Narrow"/>
            </a:endParaRPr>
          </a:p>
          <a:p>
            <a:pPr marL="268288" indent="-268288"/>
            <a:r>
              <a:rPr lang="it-IT" sz="1300" dirty="0" smtClean="0">
                <a:latin typeface="Arial Narrow"/>
                <a:cs typeface="Arial Narrow"/>
              </a:rPr>
              <a:t>0</a:t>
            </a:r>
            <a:r>
              <a:rPr lang="it-IT" sz="1300" dirty="0">
                <a:latin typeface="Arial Narrow"/>
                <a:cs typeface="Arial Narrow"/>
              </a:rPr>
              <a:t>. 	In te la nostra gloria, </a:t>
            </a:r>
            <a:endParaRPr lang="it-IT" sz="1300" dirty="0" smtClean="0">
              <a:latin typeface="Arial Narrow"/>
              <a:cs typeface="Arial Narrow"/>
            </a:endParaRPr>
          </a:p>
          <a:p>
            <a:pPr marL="268288" indent="-268288"/>
            <a:r>
              <a:rPr lang="it-IT" sz="1300" dirty="0">
                <a:latin typeface="Arial Narrow"/>
                <a:cs typeface="Arial Narrow"/>
              </a:rPr>
              <a:t>	</a:t>
            </a:r>
            <a:r>
              <a:rPr lang="it-IT" sz="1300" dirty="0" smtClean="0">
                <a:latin typeface="Arial Narrow"/>
                <a:cs typeface="Arial Narrow"/>
              </a:rPr>
              <a:t>o </a:t>
            </a:r>
            <a:r>
              <a:rPr lang="it-IT" sz="1300" dirty="0">
                <a:latin typeface="Arial Narrow"/>
                <a:cs typeface="Arial Narrow"/>
              </a:rPr>
              <a:t>croce del Signore.</a:t>
            </a:r>
          </a:p>
          <a:p>
            <a:pPr marL="268288" indent="-268288"/>
            <a:r>
              <a:rPr lang="it-IT" sz="1300" dirty="0">
                <a:latin typeface="Arial Narrow"/>
                <a:cs typeface="Arial Narrow"/>
              </a:rPr>
              <a:t>	Per te salvezza e vita </a:t>
            </a:r>
            <a:endParaRPr lang="it-IT" sz="1300" dirty="0" smtClean="0">
              <a:latin typeface="Arial Narrow"/>
              <a:cs typeface="Arial Narrow"/>
            </a:endParaRPr>
          </a:p>
          <a:p>
            <a:pPr marL="268288" indent="-268288"/>
            <a:r>
              <a:rPr lang="it-IT" sz="1300" dirty="0">
                <a:latin typeface="Arial Narrow"/>
                <a:cs typeface="Arial Narrow"/>
              </a:rPr>
              <a:t>	</a:t>
            </a:r>
            <a:r>
              <a:rPr lang="it-IT" sz="1300" dirty="0" smtClean="0">
                <a:latin typeface="Arial Narrow"/>
                <a:cs typeface="Arial Narrow"/>
              </a:rPr>
              <a:t>nel </a:t>
            </a:r>
            <a:r>
              <a:rPr lang="it-IT" sz="1300" dirty="0">
                <a:latin typeface="Arial Narrow"/>
                <a:cs typeface="Arial Narrow"/>
              </a:rPr>
              <a:t>sangue redentor.</a:t>
            </a:r>
            <a:endParaRPr lang="it-IT" sz="1300" i="1" dirty="0">
              <a:latin typeface="Arial Narrow"/>
              <a:cs typeface="Arial Narrow"/>
            </a:endParaRPr>
          </a:p>
          <a:p>
            <a:pPr marL="268288" indent="-268288"/>
            <a:r>
              <a:rPr lang="it-IT" sz="1300" b="1" dirty="0" err="1">
                <a:latin typeface="Arial Narrow"/>
                <a:cs typeface="Arial Narrow"/>
              </a:rPr>
              <a:t>R</a:t>
            </a:r>
            <a:r>
              <a:rPr lang="it-IT" sz="1300" b="1" dirty="0">
                <a:latin typeface="Arial Narrow"/>
                <a:cs typeface="Arial Narrow"/>
              </a:rPr>
              <a:t>. 	La croce di Cristo è nostra gloria,</a:t>
            </a:r>
            <a:endParaRPr lang="it-IT" sz="1300" dirty="0">
              <a:latin typeface="Arial Narrow"/>
              <a:cs typeface="Arial Narrow"/>
            </a:endParaRPr>
          </a:p>
          <a:p>
            <a:pPr marL="268288" indent="-268288"/>
            <a:r>
              <a:rPr lang="it-IT" sz="1300" b="1" dirty="0">
                <a:latin typeface="Arial Narrow"/>
                <a:cs typeface="Arial Narrow"/>
              </a:rPr>
              <a:t>	salvezza e risurrezione.</a:t>
            </a:r>
          </a:p>
          <a:p>
            <a:pPr marL="268288" indent="-268288"/>
            <a:r>
              <a:rPr lang="it-IT" sz="1300" dirty="0">
                <a:latin typeface="Arial Narrow"/>
                <a:cs typeface="Arial Narrow"/>
              </a:rPr>
              <a:t>1. 	Dio ci sia propizio e ci benedica, </a:t>
            </a:r>
          </a:p>
          <a:p>
            <a:pPr marL="268288" indent="-268288"/>
            <a:r>
              <a:rPr lang="it-IT" sz="1300" dirty="0">
                <a:latin typeface="Arial Narrow"/>
                <a:cs typeface="Arial Narrow"/>
              </a:rPr>
              <a:t>	e per noi illumini il suo volto.</a:t>
            </a:r>
          </a:p>
          <a:p>
            <a:pPr marL="268288" indent="-268288"/>
            <a:r>
              <a:rPr lang="it-IT" sz="1300" dirty="0">
                <a:latin typeface="Arial Narrow"/>
                <a:cs typeface="Arial Narrow"/>
              </a:rPr>
              <a:t>	Sulla terra si conosca la tua via:</a:t>
            </a:r>
            <a:endParaRPr lang="it-IT" sz="1300" i="1" dirty="0">
              <a:latin typeface="Arial Narrow"/>
              <a:cs typeface="Arial Narrow"/>
            </a:endParaRPr>
          </a:p>
          <a:p>
            <a:pPr marL="268288" indent="-268288"/>
            <a:r>
              <a:rPr lang="it-IT" sz="1300" dirty="0">
                <a:latin typeface="Arial Narrow"/>
                <a:cs typeface="Arial Narrow"/>
              </a:rPr>
              <a:t>	la tua salvezza in tutte le nazioni.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8288" indent="-268288"/>
            <a:r>
              <a:rPr lang="it-IT" sz="1300" dirty="0">
                <a:latin typeface="Arial Narrow"/>
                <a:cs typeface="Arial Narrow"/>
              </a:rPr>
              <a:t>2. 	Si rallegrino, esultino le genti:</a:t>
            </a:r>
          </a:p>
          <a:p>
            <a:pPr marL="268288" indent="-268288"/>
            <a:r>
              <a:rPr lang="it-IT" sz="1300" dirty="0">
                <a:latin typeface="Arial Narrow"/>
                <a:cs typeface="Arial Narrow"/>
              </a:rPr>
              <a:t>	nella giustizia tu giudichi il mondo, </a:t>
            </a:r>
          </a:p>
          <a:p>
            <a:pPr marL="268288" indent="-268288"/>
            <a:r>
              <a:rPr lang="it-IT" sz="1300" dirty="0">
                <a:latin typeface="Arial Narrow"/>
                <a:cs typeface="Arial Narrow"/>
              </a:rPr>
              <a:t>	nella rettitudine tu giudichi i popoli,</a:t>
            </a:r>
          </a:p>
          <a:p>
            <a:pPr marL="268288" indent="-268288"/>
            <a:r>
              <a:rPr lang="it-IT" sz="1300" dirty="0">
                <a:latin typeface="Arial Narrow"/>
                <a:cs typeface="Arial Narrow"/>
              </a:rPr>
              <a:t>	sulla terra governi le genti.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8288" indent="-268288"/>
            <a:r>
              <a:rPr lang="it-IT" sz="1300" dirty="0">
                <a:latin typeface="Arial Narrow"/>
                <a:cs typeface="Arial Narrow"/>
              </a:rPr>
              <a:t>3. 	La terra ha dato il suo frutto:</a:t>
            </a:r>
          </a:p>
          <a:p>
            <a:pPr marL="268288" indent="-268288"/>
            <a:r>
              <a:rPr lang="it-IT" sz="1300" dirty="0">
                <a:latin typeface="Arial Narrow"/>
                <a:cs typeface="Arial Narrow"/>
              </a:rPr>
              <a:t>	ci ha benedetto Dio, il nostro Dio.</a:t>
            </a:r>
            <a:endParaRPr lang="it-IT" sz="1300" i="1" dirty="0">
              <a:latin typeface="Arial Narrow"/>
              <a:cs typeface="Arial Narrow"/>
            </a:endParaRPr>
          </a:p>
          <a:p>
            <a:pPr marL="268288" indent="-268288"/>
            <a:r>
              <a:rPr lang="it-IT" sz="1300" dirty="0">
                <a:latin typeface="Arial Narrow"/>
                <a:cs typeface="Arial Narrow"/>
              </a:rPr>
              <a:t>	Ci benedica Dio e lo temano </a:t>
            </a:r>
          </a:p>
          <a:p>
            <a:pPr marL="268288" indent="-268288"/>
            <a:r>
              <a:rPr lang="it-IT" sz="1300" dirty="0">
                <a:latin typeface="Arial Narrow"/>
                <a:cs typeface="Arial Narrow"/>
              </a:rPr>
              <a:t>	tutti i confini della terra. </a:t>
            </a:r>
            <a:r>
              <a:rPr lang="it-IT" sz="1300" b="1" dirty="0" err="1">
                <a:latin typeface="Arial Narrow"/>
                <a:cs typeface="Arial Narrow"/>
              </a:rPr>
              <a:t>R</a:t>
            </a:r>
            <a:r>
              <a:rPr lang="it-IT" sz="1300" b="1" dirty="0" smtClean="0">
                <a:latin typeface="Arial Narrow"/>
                <a:cs typeface="Arial Narrow"/>
              </a:rPr>
              <a:t>.</a:t>
            </a:r>
            <a:endParaRPr lang="it-IT" sz="1300" dirty="0" smtClean="0">
              <a:latin typeface="Arial Narrow"/>
              <a:cs typeface="Arial Narrow"/>
            </a:endParaRPr>
          </a:p>
          <a:p>
            <a:pPr marL="268288" indent="-268288"/>
            <a:r>
              <a:rPr lang="it-IT" sz="1300" dirty="0" smtClean="0">
                <a:latin typeface="Arial Narrow"/>
                <a:cs typeface="Arial Narrow"/>
              </a:rPr>
              <a:t>0. 	In te la nostra gloria, </a:t>
            </a:r>
          </a:p>
          <a:p>
            <a:pPr marL="268288" indent="-268288"/>
            <a:r>
              <a:rPr lang="it-IT" sz="1300" dirty="0" smtClean="0">
                <a:latin typeface="Arial Narrow"/>
                <a:cs typeface="Arial Narrow"/>
              </a:rPr>
              <a:t>	o croce del Signore.</a:t>
            </a:r>
          </a:p>
          <a:p>
            <a:pPr marL="268288" indent="-268288"/>
            <a:r>
              <a:rPr lang="it-IT" sz="1300" dirty="0" smtClean="0">
                <a:latin typeface="Arial Narrow"/>
                <a:cs typeface="Arial Narrow"/>
              </a:rPr>
              <a:t>	Per te salvezza e vita </a:t>
            </a:r>
          </a:p>
          <a:p>
            <a:pPr marL="268288" indent="-268288"/>
            <a:r>
              <a:rPr lang="it-IT" sz="1300" dirty="0" smtClean="0">
                <a:latin typeface="Arial Narrow"/>
                <a:cs typeface="Arial Narrow"/>
              </a:rPr>
              <a:t>	nel sangue redentor.</a:t>
            </a:r>
            <a:endParaRPr lang="it-IT" sz="1300" i="1" dirty="0">
              <a:latin typeface="Arial Narrow"/>
              <a:cs typeface="Arial Narrow"/>
            </a:endParaRPr>
          </a:p>
        </p:txBody>
      </p:sp>
      <p:sp>
        <p:nvSpPr>
          <p:cNvPr id="7" name="Rectangle 6"/>
          <p:cNvSpPr/>
          <p:nvPr/>
        </p:nvSpPr>
        <p:spPr>
          <a:xfrm>
            <a:off x="5969001" y="1755340"/>
            <a:ext cx="3033889" cy="3693319"/>
          </a:xfrm>
          <a:prstGeom prst="rect">
            <a:avLst/>
          </a:prstGeom>
        </p:spPr>
        <p:txBody>
          <a:bodyPr wrap="square">
            <a:spAutoFit/>
          </a:bodyPr>
          <a:lstStyle/>
          <a:p>
            <a:r>
              <a:rPr lang="it-IT" sz="1300" dirty="0" smtClean="0">
                <a:latin typeface="Arial Narrow"/>
                <a:cs typeface="Arial Narrow"/>
              </a:rPr>
              <a:t>NOSTRA GLORIA È LA CROCE</a:t>
            </a:r>
          </a:p>
          <a:p>
            <a:endParaRPr lang="it-IT" sz="1300" b="1" dirty="0">
              <a:latin typeface="Arial Narrow"/>
              <a:cs typeface="Arial Narrow"/>
            </a:endParaRPr>
          </a:p>
          <a:p>
            <a:pPr marL="268288" indent="-268288"/>
            <a:r>
              <a:rPr lang="it-IT" sz="1300" b="1" dirty="0" err="1" smtClean="0">
                <a:latin typeface="Arial Narrow"/>
                <a:cs typeface="Arial Narrow"/>
              </a:rPr>
              <a:t>R</a:t>
            </a:r>
            <a:r>
              <a:rPr lang="it-IT" sz="1300" b="1" dirty="0">
                <a:latin typeface="Arial Narrow"/>
                <a:cs typeface="Arial Narrow"/>
              </a:rPr>
              <a:t>.	Nostra gloria è la croce di Cristo</a:t>
            </a:r>
            <a:endParaRPr lang="it-IT" sz="1300" dirty="0">
              <a:latin typeface="Arial Narrow"/>
              <a:cs typeface="Arial Narrow"/>
            </a:endParaRPr>
          </a:p>
          <a:p>
            <a:pPr marL="268288" indent="-268288"/>
            <a:r>
              <a:rPr lang="it-IT" sz="1300" b="1" dirty="0">
                <a:latin typeface="Arial Narrow"/>
                <a:cs typeface="Arial Narrow"/>
              </a:rPr>
              <a:t>	in lei la vittoria;</a:t>
            </a:r>
            <a:endParaRPr lang="it-IT" sz="1300" dirty="0">
              <a:latin typeface="Arial Narrow"/>
              <a:cs typeface="Arial Narrow"/>
            </a:endParaRPr>
          </a:p>
          <a:p>
            <a:pPr marL="268288" indent="-268288"/>
            <a:r>
              <a:rPr lang="it-IT" sz="1300" b="1" dirty="0">
                <a:latin typeface="Arial Narrow"/>
                <a:cs typeface="Arial Narrow"/>
              </a:rPr>
              <a:t>	il Signore è la nostra salvezza,</a:t>
            </a:r>
            <a:endParaRPr lang="it-IT" sz="1300" dirty="0">
              <a:latin typeface="Arial Narrow"/>
              <a:cs typeface="Arial Narrow"/>
            </a:endParaRPr>
          </a:p>
          <a:p>
            <a:pPr marL="268288" indent="-268288"/>
            <a:r>
              <a:rPr lang="it-IT" sz="1300" b="1" dirty="0">
                <a:latin typeface="Arial Narrow"/>
                <a:cs typeface="Arial Narrow"/>
              </a:rPr>
              <a:t>	la vita, la risurrezione.</a:t>
            </a:r>
            <a:endParaRPr lang="it-IT" sz="1300" dirty="0">
              <a:latin typeface="Arial Narrow"/>
              <a:cs typeface="Arial Narrow"/>
            </a:endParaRPr>
          </a:p>
          <a:p>
            <a:pPr marL="268288" indent="-268288"/>
            <a:r>
              <a:rPr lang="it-IT" sz="1300" dirty="0">
                <a:latin typeface="Arial Narrow"/>
                <a:cs typeface="Arial Narrow"/>
              </a:rPr>
              <a:t>1.	Non c’è amore più grande</a:t>
            </a:r>
          </a:p>
          <a:p>
            <a:pPr marL="268288" indent="-268288"/>
            <a:r>
              <a:rPr lang="it-IT" sz="1300" dirty="0">
                <a:latin typeface="Arial Narrow"/>
                <a:cs typeface="Arial Narrow"/>
              </a:rPr>
              <a:t>	di chi dona la sua vita.</a:t>
            </a:r>
          </a:p>
          <a:p>
            <a:pPr marL="268288" indent="-268288"/>
            <a:r>
              <a:rPr lang="it-IT" sz="1300" dirty="0">
                <a:latin typeface="Arial Narrow"/>
                <a:cs typeface="Arial Narrow"/>
              </a:rPr>
              <a:t>	O croce, tu doni la vita</a:t>
            </a:r>
          </a:p>
          <a:p>
            <a:pPr marL="268288" indent="-268288"/>
            <a:r>
              <a:rPr lang="it-IT" sz="1300" dirty="0">
                <a:latin typeface="Arial Narrow"/>
                <a:cs typeface="Arial Narrow"/>
              </a:rPr>
              <a:t>	e splendi di gloria immortale.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8288" indent="-268288"/>
            <a:r>
              <a:rPr lang="it-IT" sz="1300" dirty="0">
                <a:latin typeface="Arial Narrow"/>
                <a:cs typeface="Arial Narrow"/>
              </a:rPr>
              <a:t>2.	O Albero della vita</a:t>
            </a:r>
          </a:p>
          <a:p>
            <a:pPr marL="268288" indent="-268288"/>
            <a:r>
              <a:rPr lang="it-IT" sz="1300" dirty="0">
                <a:latin typeface="Arial Narrow"/>
                <a:cs typeface="Arial Narrow"/>
              </a:rPr>
              <a:t>	che ti innalzi come un vessillo,</a:t>
            </a:r>
          </a:p>
          <a:p>
            <a:pPr marL="268288" indent="-268288"/>
            <a:r>
              <a:rPr lang="it-IT" sz="1300" dirty="0">
                <a:latin typeface="Arial Narrow"/>
                <a:cs typeface="Arial Narrow"/>
              </a:rPr>
              <a:t>	tu guidaci verso la meta,</a:t>
            </a:r>
          </a:p>
          <a:p>
            <a:pPr marL="268288" indent="-268288"/>
            <a:r>
              <a:rPr lang="it-IT" sz="1300" dirty="0">
                <a:latin typeface="Arial Narrow"/>
                <a:cs typeface="Arial Narrow"/>
              </a:rPr>
              <a:t>	o segno potente di grazia.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a:p>
            <a:pPr marL="268288" indent="-268288"/>
            <a:r>
              <a:rPr lang="it-IT" sz="1300" dirty="0">
                <a:latin typeface="Arial Narrow"/>
                <a:cs typeface="Arial Narrow"/>
              </a:rPr>
              <a:t>3.	Tu insegni ogni sapienza</a:t>
            </a:r>
          </a:p>
          <a:p>
            <a:pPr marL="268288" indent="-268288"/>
            <a:r>
              <a:rPr lang="it-IT" sz="1300" dirty="0">
                <a:latin typeface="Arial Narrow"/>
                <a:cs typeface="Arial Narrow"/>
              </a:rPr>
              <a:t>	e confondi ogni stoltezza;</a:t>
            </a:r>
          </a:p>
          <a:p>
            <a:pPr marL="268288" indent="-268288"/>
            <a:r>
              <a:rPr lang="it-IT" sz="1300" dirty="0">
                <a:latin typeface="Arial Narrow"/>
                <a:cs typeface="Arial Narrow"/>
              </a:rPr>
              <a:t>	in te contempliamo l’amore,</a:t>
            </a:r>
          </a:p>
          <a:p>
            <a:pPr marL="268288" indent="-268288"/>
            <a:r>
              <a:rPr lang="it-IT" sz="1300" dirty="0">
                <a:latin typeface="Arial Narrow"/>
                <a:cs typeface="Arial Narrow"/>
              </a:rPr>
              <a:t>	da te riceviamo la vita. </a:t>
            </a:r>
            <a:r>
              <a:rPr lang="it-IT" sz="1300" b="1" dirty="0" err="1">
                <a:latin typeface="Arial Narrow"/>
                <a:cs typeface="Arial Narrow"/>
              </a:rPr>
              <a:t>R</a:t>
            </a:r>
            <a:r>
              <a:rPr lang="it-IT" sz="1300" b="1" dirty="0">
                <a:latin typeface="Arial Narrow"/>
                <a:cs typeface="Arial Narrow"/>
              </a:rPr>
              <a:t>.</a:t>
            </a:r>
            <a:endParaRPr lang="it-IT" sz="1300" dirty="0">
              <a:latin typeface="Arial Narrow"/>
              <a:cs typeface="Arial Narrow"/>
            </a:endParaRPr>
          </a:p>
        </p:txBody>
      </p:sp>
      <p:sp>
        <p:nvSpPr>
          <p:cNvPr id="9" name="Rectangle 8"/>
          <p:cNvSpPr/>
          <p:nvPr/>
        </p:nvSpPr>
        <p:spPr>
          <a:xfrm>
            <a:off x="418861" y="1755339"/>
            <a:ext cx="1999722" cy="369331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69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2585323"/>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008000"/>
                </a:solidFill>
                <a:latin typeface="Chalkduster"/>
                <a:cs typeface="Chalkduster"/>
              </a:rPr>
              <a:t>4</a:t>
            </a:r>
          </a:p>
          <a:p>
            <a:r>
              <a:rPr lang="en-US" b="1" i="1" dirty="0" smtClean="0"/>
              <a:t>ACCOMPAGNARE LA PROCESSIONE DEL SACERDOTE E DEI MINISTRI</a:t>
            </a:r>
            <a:r>
              <a:rPr lang="it-IT" b="1" i="1" dirty="0" smtClean="0"/>
              <a:t> </a:t>
            </a:r>
          </a:p>
          <a:p>
            <a:endParaRPr lang="it-IT" dirty="0"/>
          </a:p>
          <a:p>
            <a:pPr algn="just"/>
            <a:r>
              <a:rPr lang="en-US" dirty="0"/>
              <a:t>«Come </a:t>
            </a:r>
            <a:r>
              <a:rPr lang="en-US" dirty="0" err="1"/>
              <a:t>avviene</a:t>
            </a:r>
            <a:r>
              <a:rPr lang="en-US" dirty="0"/>
              <a:t> </a:t>
            </a:r>
            <a:r>
              <a:rPr lang="en-US" dirty="0" err="1"/>
              <a:t>il</a:t>
            </a:r>
            <a:r>
              <a:rPr lang="en-US" dirty="0"/>
              <a:t> </a:t>
            </a:r>
            <a:r>
              <a:rPr lang="en-US" dirty="0" err="1"/>
              <a:t>rito</a:t>
            </a:r>
            <a:r>
              <a:rPr lang="en-US" dirty="0"/>
              <a:t> </a:t>
            </a:r>
            <a:r>
              <a:rPr lang="en-US" dirty="0" err="1"/>
              <a:t>d’ingresso</a:t>
            </a:r>
            <a:r>
              <a:rPr lang="en-US" dirty="0"/>
              <a:t>? </a:t>
            </a:r>
            <a:r>
              <a:rPr lang="en-US" dirty="0" err="1"/>
              <a:t>Tutto</a:t>
            </a:r>
            <a:r>
              <a:rPr lang="en-US" dirty="0"/>
              <a:t> </a:t>
            </a:r>
            <a:r>
              <a:rPr lang="en-US" dirty="0" err="1"/>
              <a:t>inizia</a:t>
            </a:r>
            <a:r>
              <a:rPr lang="en-US" dirty="0"/>
              <a:t> </a:t>
            </a:r>
            <a:r>
              <a:rPr lang="en-US" dirty="0" err="1"/>
              <a:t>dalla</a:t>
            </a:r>
            <a:r>
              <a:rPr lang="en-US" dirty="0"/>
              <a:t> </a:t>
            </a:r>
            <a:r>
              <a:rPr lang="en-US" dirty="0" err="1"/>
              <a:t>processione</a:t>
            </a:r>
            <a:r>
              <a:rPr lang="en-US" dirty="0"/>
              <a:t> di </a:t>
            </a:r>
            <a:r>
              <a:rPr lang="en-US" dirty="0" err="1"/>
              <a:t>colui</a:t>
            </a:r>
            <a:r>
              <a:rPr lang="en-US" dirty="0"/>
              <a:t> </a:t>
            </a:r>
            <a:r>
              <a:rPr lang="en-US" dirty="0" err="1"/>
              <a:t>che</a:t>
            </a:r>
            <a:r>
              <a:rPr lang="en-US" dirty="0"/>
              <a:t> </a:t>
            </a:r>
            <a:r>
              <a:rPr lang="en-US" dirty="0" err="1"/>
              <a:t>presiede</a:t>
            </a:r>
            <a:r>
              <a:rPr lang="en-US" dirty="0"/>
              <a:t> con </a:t>
            </a:r>
            <a:r>
              <a:rPr lang="en-US" dirty="0" err="1"/>
              <a:t>i</a:t>
            </a:r>
            <a:r>
              <a:rPr lang="en-US" dirty="0"/>
              <a:t> </a:t>
            </a:r>
            <a:r>
              <a:rPr lang="en-US" dirty="0" err="1"/>
              <a:t>ministri</a:t>
            </a:r>
            <a:r>
              <a:rPr lang="en-US" dirty="0"/>
              <a:t>. </a:t>
            </a:r>
            <a:r>
              <a:rPr lang="en-US" dirty="0" err="1"/>
              <a:t>Dio</a:t>
            </a:r>
            <a:r>
              <a:rPr lang="en-US" dirty="0"/>
              <a:t> </a:t>
            </a:r>
            <a:r>
              <a:rPr lang="en-US" dirty="0" err="1"/>
              <a:t>arriva</a:t>
            </a:r>
            <a:r>
              <a:rPr lang="en-US" dirty="0"/>
              <a:t> in mezzo al </a:t>
            </a:r>
            <a:r>
              <a:rPr lang="en-US" dirty="0" err="1"/>
              <a:t>suo</a:t>
            </a:r>
            <a:r>
              <a:rPr lang="en-US" dirty="0"/>
              <a:t> </a:t>
            </a:r>
            <a:r>
              <a:rPr lang="en-US" dirty="0" err="1"/>
              <a:t>popolo</a:t>
            </a:r>
            <a:r>
              <a:rPr lang="en-US" dirty="0"/>
              <a:t> con </a:t>
            </a:r>
            <a:r>
              <a:rPr lang="en-US" dirty="0" err="1"/>
              <a:t>tutti</a:t>
            </a:r>
            <a:r>
              <a:rPr lang="en-US" dirty="0"/>
              <a:t> </a:t>
            </a:r>
            <a:r>
              <a:rPr lang="en-US" dirty="0" err="1"/>
              <a:t>i</a:t>
            </a:r>
            <a:r>
              <a:rPr lang="en-US" dirty="0"/>
              <a:t> </a:t>
            </a:r>
            <a:r>
              <a:rPr lang="en-US" dirty="0" err="1"/>
              <a:t>suoi</a:t>
            </a:r>
            <a:r>
              <a:rPr lang="en-US" dirty="0"/>
              <a:t> </a:t>
            </a:r>
            <a:r>
              <a:rPr lang="en-US" dirty="0" err="1"/>
              <a:t>doni</a:t>
            </a:r>
            <a:r>
              <a:rPr lang="en-US" dirty="0"/>
              <a:t> – </a:t>
            </a:r>
            <a:r>
              <a:rPr lang="en-US" dirty="0" err="1"/>
              <a:t>i</a:t>
            </a:r>
            <a:r>
              <a:rPr lang="en-US" dirty="0"/>
              <a:t> </a:t>
            </a:r>
            <a:r>
              <a:rPr lang="en-US" dirty="0" err="1"/>
              <a:t>ministri</a:t>
            </a:r>
            <a:r>
              <a:rPr lang="en-US" dirty="0"/>
              <a:t>, la </a:t>
            </a:r>
            <a:r>
              <a:rPr lang="en-US" dirty="0" err="1"/>
              <a:t>Parola</a:t>
            </a:r>
            <a:r>
              <a:rPr lang="en-US" dirty="0"/>
              <a:t>, la Croce – lo </a:t>
            </a:r>
            <a:r>
              <a:rPr lang="en-US" dirty="0" err="1"/>
              <a:t>attraversa</a:t>
            </a:r>
            <a:r>
              <a:rPr lang="en-US" dirty="0"/>
              <a:t> per </a:t>
            </a:r>
            <a:r>
              <a:rPr lang="en-US" dirty="0" err="1"/>
              <a:t>entrare</a:t>
            </a:r>
            <a:r>
              <a:rPr lang="en-US" dirty="0"/>
              <a:t> in </a:t>
            </a:r>
            <a:r>
              <a:rPr lang="en-US" dirty="0" err="1"/>
              <a:t>contatto</a:t>
            </a:r>
            <a:r>
              <a:rPr lang="en-US" dirty="0"/>
              <a:t> con </a:t>
            </a:r>
            <a:r>
              <a:rPr lang="en-US" dirty="0" err="1"/>
              <a:t>tutte</a:t>
            </a:r>
            <a:r>
              <a:rPr lang="en-US" dirty="0"/>
              <a:t> le </a:t>
            </a:r>
            <a:r>
              <a:rPr lang="en-US" dirty="0" err="1"/>
              <a:t>nostre</a:t>
            </a:r>
            <a:r>
              <a:rPr lang="en-US" dirty="0"/>
              <a:t> </a:t>
            </a:r>
            <a:r>
              <a:rPr lang="en-US" dirty="0" err="1"/>
              <a:t>situazioni</a:t>
            </a:r>
            <a:r>
              <a:rPr lang="en-US" dirty="0"/>
              <a:t>. </a:t>
            </a:r>
            <a:r>
              <a:rPr lang="en-US" dirty="0" err="1"/>
              <a:t>È</a:t>
            </a:r>
            <a:r>
              <a:rPr lang="en-US" dirty="0"/>
              <a:t> </a:t>
            </a:r>
            <a:r>
              <a:rPr lang="en-US" dirty="0" err="1"/>
              <a:t>l’evento</a:t>
            </a:r>
            <a:r>
              <a:rPr lang="en-US" dirty="0"/>
              <a:t> di un </a:t>
            </a:r>
            <a:r>
              <a:rPr lang="en-US" dirty="0" err="1"/>
              <a:t>avvicinamento</a:t>
            </a:r>
            <a:r>
              <a:rPr lang="en-US" dirty="0"/>
              <a:t>, </a:t>
            </a:r>
            <a:r>
              <a:rPr lang="en-US" dirty="0" err="1"/>
              <a:t>Dio</a:t>
            </a:r>
            <a:r>
              <a:rPr lang="en-US" dirty="0"/>
              <a:t> </a:t>
            </a:r>
            <a:r>
              <a:rPr lang="en-US" dirty="0" err="1"/>
              <a:t>si</a:t>
            </a:r>
            <a:r>
              <a:rPr lang="en-US" dirty="0"/>
              <a:t> </a:t>
            </a:r>
            <a:r>
              <a:rPr lang="en-US" dirty="0" err="1"/>
              <a:t>avvicina</a:t>
            </a:r>
            <a:r>
              <a:rPr lang="en-US" dirty="0"/>
              <a:t> </a:t>
            </a:r>
            <a:r>
              <a:rPr lang="en-US" dirty="0" err="1"/>
              <a:t>all’uomo</a:t>
            </a:r>
            <a:r>
              <a:rPr lang="en-US" dirty="0"/>
              <a:t>. </a:t>
            </a:r>
            <a:r>
              <a:rPr lang="en-US" dirty="0" err="1"/>
              <a:t>Quando</a:t>
            </a:r>
            <a:r>
              <a:rPr lang="en-US" dirty="0"/>
              <a:t> </a:t>
            </a:r>
            <a:r>
              <a:rPr lang="en-US" dirty="0" err="1"/>
              <a:t>Dio</a:t>
            </a:r>
            <a:r>
              <a:rPr lang="en-US" dirty="0"/>
              <a:t> </a:t>
            </a:r>
            <a:r>
              <a:rPr lang="en-US" dirty="0" err="1"/>
              <a:t>si</a:t>
            </a:r>
            <a:r>
              <a:rPr lang="en-US" dirty="0"/>
              <a:t> </a:t>
            </a:r>
            <a:r>
              <a:rPr lang="en-US" dirty="0" err="1"/>
              <a:t>avvicina</a:t>
            </a:r>
            <a:r>
              <a:rPr lang="en-US" dirty="0"/>
              <a:t> </a:t>
            </a:r>
            <a:r>
              <a:rPr lang="en-US" dirty="0" err="1"/>
              <a:t>all’uomo</a:t>
            </a:r>
            <a:r>
              <a:rPr lang="en-US" dirty="0"/>
              <a:t>, </a:t>
            </a:r>
            <a:r>
              <a:rPr lang="en-US" dirty="0" err="1"/>
              <a:t>una</a:t>
            </a:r>
            <a:r>
              <a:rPr lang="en-US" dirty="0"/>
              <a:t> via </a:t>
            </a:r>
            <a:r>
              <a:rPr lang="en-US" dirty="0" err="1"/>
              <a:t>è</a:t>
            </a:r>
            <a:r>
              <a:rPr lang="en-US" dirty="0"/>
              <a:t> </a:t>
            </a:r>
            <a:r>
              <a:rPr lang="en-US" dirty="0" err="1"/>
              <a:t>tracciata</a:t>
            </a:r>
            <a:r>
              <a:rPr lang="en-US" dirty="0"/>
              <a:t>, </a:t>
            </a:r>
            <a:r>
              <a:rPr lang="en-US" dirty="0" err="1"/>
              <a:t>il</a:t>
            </a:r>
            <a:r>
              <a:rPr lang="en-US" dirty="0"/>
              <a:t> </a:t>
            </a:r>
            <a:r>
              <a:rPr lang="en-US" dirty="0" err="1"/>
              <a:t>cammino</a:t>
            </a:r>
            <a:r>
              <a:rPr lang="en-US" dirty="0"/>
              <a:t> </a:t>
            </a:r>
            <a:r>
              <a:rPr lang="en-US" dirty="0" err="1"/>
              <a:t>è</a:t>
            </a:r>
            <a:r>
              <a:rPr lang="en-US" dirty="0"/>
              <a:t> </a:t>
            </a:r>
            <a:r>
              <a:rPr lang="en-US" dirty="0" err="1"/>
              <a:t>orientato</a:t>
            </a:r>
            <a:r>
              <a:rPr lang="en-US" dirty="0"/>
              <a:t>, </a:t>
            </a:r>
            <a:r>
              <a:rPr lang="en-US" dirty="0" err="1"/>
              <a:t>l’uomo</a:t>
            </a:r>
            <a:r>
              <a:rPr lang="en-US" dirty="0"/>
              <a:t> non </a:t>
            </a:r>
            <a:r>
              <a:rPr lang="en-US" dirty="0" err="1"/>
              <a:t>è</a:t>
            </a:r>
            <a:r>
              <a:rPr lang="en-US" dirty="0"/>
              <a:t> </a:t>
            </a:r>
            <a:r>
              <a:rPr lang="en-US" dirty="0" err="1"/>
              <a:t>più</a:t>
            </a:r>
            <a:r>
              <a:rPr lang="en-US" dirty="0"/>
              <a:t> </a:t>
            </a:r>
            <a:r>
              <a:rPr lang="en-US" dirty="0" err="1"/>
              <a:t>condannato</a:t>
            </a:r>
            <a:r>
              <a:rPr lang="en-US" dirty="0"/>
              <a:t> al </a:t>
            </a:r>
            <a:r>
              <a:rPr lang="en-US" dirty="0" err="1"/>
              <a:t>suo</a:t>
            </a:r>
            <a:r>
              <a:rPr lang="en-US" dirty="0"/>
              <a:t> </a:t>
            </a:r>
            <a:r>
              <a:rPr lang="en-US" dirty="0" err="1"/>
              <a:t>disorientamento</a:t>
            </a:r>
            <a:r>
              <a:rPr lang="en-US" dirty="0"/>
              <a:t>» [</a:t>
            </a:r>
            <a:r>
              <a:rPr lang="en-US" cap="small" dirty="0" err="1"/>
              <a:t>Busani</a:t>
            </a:r>
            <a:r>
              <a:rPr lang="en-US" dirty="0"/>
              <a:t> 2005, p. 189].</a:t>
            </a:r>
            <a:r>
              <a:rPr lang="it-IT" dirty="0" smtClean="0">
                <a:effectLst/>
              </a:rPr>
              <a:t> </a:t>
            </a:r>
            <a:endParaRPr lang="it-IT" dirty="0"/>
          </a:p>
        </p:txBody>
      </p:sp>
    </p:spTree>
    <p:extLst>
      <p:ext uri="{BB962C8B-B14F-4D97-AF65-F5344CB8AC3E}">
        <p14:creationId xmlns:p14="http://schemas.microsoft.com/office/powerpoint/2010/main" val="337558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0000"/>
          </a:blip>
          <a:stretch>
            <a:fillRect/>
          </a:stretch>
        </p:blipFill>
        <p:spPr>
          <a:xfrm>
            <a:off x="-1" y="0"/>
            <a:ext cx="9144001" cy="6858000"/>
          </a:xfrm>
          <a:prstGeom prst="rect">
            <a:avLst/>
          </a:prstGeom>
        </p:spPr>
      </p:pic>
      <p:sp>
        <p:nvSpPr>
          <p:cNvPr id="5" name="Rectangle 4"/>
          <p:cNvSpPr/>
          <p:nvPr/>
        </p:nvSpPr>
        <p:spPr>
          <a:xfrm>
            <a:off x="418860" y="4721662"/>
            <a:ext cx="8282631" cy="1477328"/>
          </a:xfrm>
          <a:prstGeom prst="rect">
            <a:avLst/>
          </a:prstGeom>
        </p:spPr>
        <p:txBody>
          <a:bodyPr wrap="square">
            <a:spAutoFit/>
          </a:bodyPr>
          <a:lstStyle/>
          <a:p>
            <a:pPr marL="268288" indent="-268288" algn="just"/>
            <a:r>
              <a:rPr lang="en-US" dirty="0" smtClean="0"/>
              <a:t>-	in </a:t>
            </a:r>
            <a:r>
              <a:rPr lang="en-US" dirty="0" err="1"/>
              <a:t>tutti</a:t>
            </a:r>
            <a:r>
              <a:rPr lang="en-US" dirty="0"/>
              <a:t> e </a:t>
            </a:r>
            <a:r>
              <a:rPr lang="en-US" dirty="0" err="1"/>
              <a:t>tre</a:t>
            </a:r>
            <a:r>
              <a:rPr lang="en-US" dirty="0"/>
              <a:t> </a:t>
            </a:r>
            <a:r>
              <a:rPr lang="en-US" dirty="0" err="1"/>
              <a:t>i</a:t>
            </a:r>
            <a:r>
              <a:rPr lang="en-US" dirty="0"/>
              <a:t> </a:t>
            </a:r>
            <a:r>
              <a:rPr lang="en-US" dirty="0" err="1"/>
              <a:t>casi</a:t>
            </a:r>
            <a:r>
              <a:rPr lang="en-US" dirty="0"/>
              <a:t> </a:t>
            </a:r>
            <a:r>
              <a:rPr lang="en-US" dirty="0" err="1"/>
              <a:t>si</a:t>
            </a:r>
            <a:r>
              <a:rPr lang="en-US" dirty="0"/>
              <a:t> </a:t>
            </a:r>
            <a:r>
              <a:rPr lang="en-US" dirty="0" err="1"/>
              <a:t>tratta</a:t>
            </a:r>
            <a:r>
              <a:rPr lang="en-US" dirty="0"/>
              <a:t> di </a:t>
            </a:r>
            <a:r>
              <a:rPr lang="en-US" dirty="0" err="1"/>
              <a:t>movimenti</a:t>
            </a:r>
            <a:r>
              <a:rPr lang="en-US" dirty="0"/>
              <a:t> con </a:t>
            </a:r>
            <a:r>
              <a:rPr lang="en-US" dirty="0" err="1"/>
              <a:t>il</a:t>
            </a:r>
            <a:r>
              <a:rPr lang="en-US" dirty="0"/>
              <a:t> </a:t>
            </a:r>
            <a:r>
              <a:rPr lang="en-US" b="1" dirty="0" err="1"/>
              <a:t>corpo</a:t>
            </a:r>
            <a:r>
              <a:rPr lang="en-US" dirty="0"/>
              <a:t> e con le </a:t>
            </a:r>
            <a:r>
              <a:rPr lang="en-US" b="1" dirty="0" err="1"/>
              <a:t>labbra</a:t>
            </a:r>
            <a:r>
              <a:rPr lang="en-US" dirty="0"/>
              <a:t>, </a:t>
            </a:r>
            <a:r>
              <a:rPr lang="en-US" dirty="0" err="1"/>
              <a:t>perché</a:t>
            </a:r>
            <a:r>
              <a:rPr lang="en-US" dirty="0"/>
              <a:t> </a:t>
            </a:r>
            <a:r>
              <a:rPr lang="en-US" dirty="0" err="1"/>
              <a:t>il</a:t>
            </a:r>
            <a:r>
              <a:rPr lang="en-US" dirty="0"/>
              <a:t> </a:t>
            </a:r>
            <a:r>
              <a:rPr lang="en-US" dirty="0" err="1"/>
              <a:t>corrispettivo</a:t>
            </a:r>
            <a:r>
              <a:rPr lang="en-US" dirty="0"/>
              <a:t> del </a:t>
            </a:r>
            <a:r>
              <a:rPr lang="en-US" dirty="0" err="1"/>
              <a:t>movimento</a:t>
            </a:r>
            <a:r>
              <a:rPr lang="en-US" dirty="0"/>
              <a:t> </a:t>
            </a:r>
            <a:r>
              <a:rPr lang="en-US" dirty="0" err="1"/>
              <a:t>processionale</a:t>
            </a:r>
            <a:r>
              <a:rPr lang="en-US" dirty="0"/>
              <a:t> </a:t>
            </a:r>
            <a:r>
              <a:rPr lang="en-US" dirty="0" err="1"/>
              <a:t>corporeo</a:t>
            </a:r>
            <a:r>
              <a:rPr lang="en-US" dirty="0"/>
              <a:t> </a:t>
            </a:r>
            <a:r>
              <a:rPr lang="en-US" dirty="0" err="1"/>
              <a:t>è</a:t>
            </a:r>
            <a:r>
              <a:rPr lang="en-US" dirty="0"/>
              <a:t> </a:t>
            </a:r>
            <a:r>
              <a:rPr lang="en-US" dirty="0" smtClean="0"/>
              <a:t>la </a:t>
            </a:r>
            <a:r>
              <a:rPr lang="en-US" dirty="0" err="1" smtClean="0"/>
              <a:t>successiva</a:t>
            </a:r>
            <a:r>
              <a:rPr lang="en-US" dirty="0" smtClean="0"/>
              <a:t> </a:t>
            </a:r>
            <a:r>
              <a:rPr lang="en-US" dirty="0" err="1"/>
              <a:t>preghiera</a:t>
            </a:r>
            <a:r>
              <a:rPr lang="en-US" dirty="0"/>
              <a:t> </a:t>
            </a:r>
            <a:r>
              <a:rPr lang="en-US" dirty="0" err="1" smtClean="0"/>
              <a:t>litanica</a:t>
            </a:r>
            <a:r>
              <a:rPr lang="en-US" dirty="0" smtClean="0"/>
              <a:t>; </a:t>
            </a:r>
            <a:endParaRPr lang="it-IT" dirty="0"/>
          </a:p>
          <a:p>
            <a:pPr marL="268288" indent="-268288" algn="just"/>
            <a:r>
              <a:rPr lang="en-US" dirty="0" smtClean="0"/>
              <a:t>- 	</a:t>
            </a:r>
            <a:r>
              <a:rPr lang="en-US" dirty="0" err="1" smtClean="0"/>
              <a:t>inoltre</a:t>
            </a:r>
            <a:r>
              <a:rPr lang="en-US" dirty="0" smtClean="0"/>
              <a:t> </a:t>
            </a:r>
            <a:r>
              <a:rPr lang="en-US" dirty="0" err="1"/>
              <a:t>c’è</a:t>
            </a:r>
            <a:r>
              <a:rPr lang="en-US" dirty="0"/>
              <a:t> </a:t>
            </a:r>
            <a:r>
              <a:rPr lang="en-US" dirty="0" err="1"/>
              <a:t>sempre</a:t>
            </a:r>
            <a:r>
              <a:rPr lang="en-US" dirty="0"/>
              <a:t> </a:t>
            </a:r>
            <a:r>
              <a:rPr lang="en-US" dirty="0" err="1"/>
              <a:t>una</a:t>
            </a:r>
            <a:r>
              <a:rPr lang="en-US" dirty="0"/>
              <a:t> </a:t>
            </a:r>
            <a:r>
              <a:rPr lang="en-US" b="1" dirty="0" err="1"/>
              <a:t>stasi</a:t>
            </a:r>
            <a:r>
              <a:rPr lang="en-US" dirty="0"/>
              <a:t>: </a:t>
            </a:r>
            <a:r>
              <a:rPr lang="en-US" dirty="0" err="1"/>
              <a:t>Colletta</a:t>
            </a:r>
            <a:r>
              <a:rPr lang="en-US" dirty="0"/>
              <a:t>, </a:t>
            </a:r>
            <a:r>
              <a:rPr lang="en-US" i="1" dirty="0"/>
              <a:t>Super </a:t>
            </a:r>
            <a:r>
              <a:rPr lang="en-US" i="1" dirty="0" err="1"/>
              <a:t>oblata</a:t>
            </a:r>
            <a:r>
              <a:rPr lang="en-US" dirty="0"/>
              <a:t>, </a:t>
            </a:r>
            <a:r>
              <a:rPr lang="en-US" i="1" dirty="0"/>
              <a:t>Post </a:t>
            </a:r>
            <a:r>
              <a:rPr lang="en-US" i="1" dirty="0" err="1"/>
              <a:t>communio</a:t>
            </a:r>
            <a:r>
              <a:rPr lang="en-US" dirty="0"/>
              <a:t>; </a:t>
            </a:r>
            <a:endParaRPr lang="it-IT" dirty="0"/>
          </a:p>
          <a:p>
            <a:pPr marL="268288" indent="-268288" algn="just"/>
            <a:r>
              <a:rPr lang="en-US" dirty="0" smtClean="0"/>
              <a:t>- 	e </a:t>
            </a:r>
            <a:r>
              <a:rPr lang="en-US" dirty="0" err="1"/>
              <a:t>naturalmente</a:t>
            </a:r>
            <a:r>
              <a:rPr lang="en-US" dirty="0"/>
              <a:t> </a:t>
            </a:r>
            <a:r>
              <a:rPr lang="en-US" dirty="0" err="1"/>
              <a:t>c’è</a:t>
            </a:r>
            <a:r>
              <a:rPr lang="en-US" dirty="0"/>
              <a:t> </a:t>
            </a:r>
            <a:r>
              <a:rPr lang="en-US" dirty="0" err="1"/>
              <a:t>sempre</a:t>
            </a:r>
            <a:r>
              <a:rPr lang="en-US" dirty="0"/>
              <a:t> </a:t>
            </a:r>
            <a:r>
              <a:rPr lang="en-US" dirty="0" err="1"/>
              <a:t>una</a:t>
            </a:r>
            <a:r>
              <a:rPr lang="en-US" dirty="0"/>
              <a:t> </a:t>
            </a:r>
            <a:r>
              <a:rPr lang="en-US" dirty="0" err="1"/>
              <a:t>processione</a:t>
            </a:r>
            <a:r>
              <a:rPr lang="en-US" dirty="0"/>
              <a:t>, </a:t>
            </a:r>
            <a:r>
              <a:rPr lang="en-US" dirty="0" err="1"/>
              <a:t>che</a:t>
            </a:r>
            <a:r>
              <a:rPr lang="en-US" dirty="0"/>
              <a:t> </a:t>
            </a:r>
            <a:r>
              <a:rPr lang="en-US" dirty="0" err="1"/>
              <a:t>però</a:t>
            </a:r>
            <a:r>
              <a:rPr lang="en-US" dirty="0"/>
              <a:t> cambia </a:t>
            </a:r>
            <a:r>
              <a:rPr lang="en-US" dirty="0" err="1" smtClean="0"/>
              <a:t>direzione</a:t>
            </a:r>
            <a:r>
              <a:rPr lang="en-US" dirty="0" smtClean="0"/>
              <a:t>.</a:t>
            </a:r>
            <a:endParaRPr lang="it-IT" dirty="0"/>
          </a:p>
        </p:txBody>
      </p:sp>
      <p:sp>
        <p:nvSpPr>
          <p:cNvPr id="3" name="Rectangle 2"/>
          <p:cNvSpPr/>
          <p:nvPr/>
        </p:nvSpPr>
        <p:spPr>
          <a:xfrm>
            <a:off x="418859" y="3008616"/>
            <a:ext cx="8282633" cy="1477328"/>
          </a:xfrm>
          <a:prstGeom prst="rect">
            <a:avLst/>
          </a:prstGeom>
        </p:spPr>
        <p:txBody>
          <a:bodyPr wrap="square">
            <a:spAutoFit/>
          </a:bodyPr>
          <a:lstStyle/>
          <a:p>
            <a:r>
              <a:rPr lang="en-US" dirty="0" err="1" smtClean="0"/>
              <a:t>parti</a:t>
            </a:r>
            <a:r>
              <a:rPr lang="en-US" dirty="0" smtClean="0"/>
              <a:t> </a:t>
            </a:r>
            <a:r>
              <a:rPr lang="en-US" b="1" dirty="0" err="1" smtClean="0"/>
              <a:t>proprie</a:t>
            </a:r>
            <a:r>
              <a:rPr lang="en-US" dirty="0" smtClean="0"/>
              <a:t> </a:t>
            </a:r>
            <a:r>
              <a:rPr lang="en-US" dirty="0" err="1" smtClean="0"/>
              <a:t>che</a:t>
            </a:r>
            <a:r>
              <a:rPr lang="en-US" dirty="0" smtClean="0"/>
              <a:t> </a:t>
            </a:r>
            <a:r>
              <a:rPr lang="en-US" dirty="0" err="1" smtClean="0"/>
              <a:t>accompagnano</a:t>
            </a:r>
            <a:r>
              <a:rPr lang="en-US" dirty="0" smtClean="0"/>
              <a:t> </a:t>
            </a:r>
            <a:r>
              <a:rPr lang="en-US" dirty="0" err="1" smtClean="0"/>
              <a:t>movimenti</a:t>
            </a:r>
            <a:r>
              <a:rPr lang="en-US" dirty="0" smtClean="0"/>
              <a:t> </a:t>
            </a:r>
            <a:r>
              <a:rPr lang="en-US" dirty="0" err="1" smtClean="0"/>
              <a:t>processionali</a:t>
            </a:r>
            <a:r>
              <a:rPr lang="en-US" dirty="0" smtClean="0"/>
              <a:t>:</a:t>
            </a:r>
          </a:p>
          <a:p>
            <a:pPr marL="285750" indent="-285750">
              <a:buFont typeface="Arial"/>
              <a:buChar char="•"/>
            </a:pPr>
            <a:r>
              <a:rPr lang="en-US" dirty="0" err="1" smtClean="0"/>
              <a:t>processione</a:t>
            </a:r>
            <a:r>
              <a:rPr lang="en-US" dirty="0" smtClean="0"/>
              <a:t> di </a:t>
            </a:r>
            <a:r>
              <a:rPr lang="en-US" i="1" dirty="0" err="1" smtClean="0"/>
              <a:t>ingresso</a:t>
            </a:r>
            <a:r>
              <a:rPr lang="en-US" dirty="0" smtClean="0"/>
              <a:t>, </a:t>
            </a:r>
          </a:p>
          <a:p>
            <a:pPr marL="285750" indent="-285750">
              <a:buFont typeface="Arial"/>
              <a:buChar char="•"/>
            </a:pPr>
            <a:r>
              <a:rPr lang="en-US" dirty="0" smtClean="0"/>
              <a:t>[</a:t>
            </a:r>
            <a:r>
              <a:rPr lang="en-US" dirty="0" err="1" smtClean="0"/>
              <a:t>processione</a:t>
            </a:r>
            <a:r>
              <a:rPr lang="en-US" dirty="0" smtClean="0"/>
              <a:t> con </a:t>
            </a:r>
            <a:r>
              <a:rPr lang="en-US" dirty="0" err="1" smtClean="0"/>
              <a:t>l’evangeliario</a:t>
            </a:r>
            <a:r>
              <a:rPr lang="en-US" dirty="0" smtClean="0"/>
              <a:t> (canto al </a:t>
            </a:r>
            <a:r>
              <a:rPr lang="en-US" dirty="0" err="1" smtClean="0"/>
              <a:t>Vangelo</a:t>
            </a:r>
            <a:r>
              <a:rPr lang="en-US" dirty="0" smtClean="0"/>
              <a:t>, </a:t>
            </a:r>
            <a:r>
              <a:rPr lang="en-US" i="1" dirty="0" smtClean="0"/>
              <a:t>Alleluia</a:t>
            </a:r>
            <a:r>
              <a:rPr lang="en-US" dirty="0" smtClean="0"/>
              <a:t> o </a:t>
            </a:r>
            <a:r>
              <a:rPr lang="en-US" dirty="0" err="1" smtClean="0"/>
              <a:t>altro</a:t>
            </a:r>
            <a:r>
              <a:rPr lang="en-US" dirty="0" smtClean="0"/>
              <a:t>),</a:t>
            </a:r>
          </a:p>
          <a:p>
            <a:pPr marL="285750" indent="-285750">
              <a:buFont typeface="Arial"/>
              <a:buChar char="•"/>
            </a:pPr>
            <a:r>
              <a:rPr lang="en-US" dirty="0" err="1" smtClean="0"/>
              <a:t>processione</a:t>
            </a:r>
            <a:r>
              <a:rPr lang="en-US" dirty="0" smtClean="0"/>
              <a:t> con le </a:t>
            </a:r>
            <a:r>
              <a:rPr lang="en-US" i="1" dirty="0" err="1" smtClean="0"/>
              <a:t>offerte</a:t>
            </a:r>
            <a:r>
              <a:rPr lang="en-US" dirty="0" smtClean="0"/>
              <a:t>,</a:t>
            </a:r>
          </a:p>
          <a:p>
            <a:pPr marL="285750" indent="-285750">
              <a:buFont typeface="Arial"/>
              <a:buChar char="•"/>
            </a:pPr>
            <a:r>
              <a:rPr lang="en-US" dirty="0" err="1" smtClean="0"/>
              <a:t>processione</a:t>
            </a:r>
            <a:r>
              <a:rPr lang="en-US" dirty="0" smtClean="0"/>
              <a:t> di </a:t>
            </a:r>
            <a:r>
              <a:rPr lang="en-US" i="1" dirty="0" err="1" smtClean="0"/>
              <a:t>comunione</a:t>
            </a:r>
            <a:r>
              <a:rPr lang="en-US" dirty="0"/>
              <a:t>;</a:t>
            </a:r>
            <a:endParaRPr lang="it-IT" dirty="0"/>
          </a:p>
        </p:txBody>
      </p:sp>
      <p:sp>
        <p:nvSpPr>
          <p:cNvPr id="4" name="Rectangle 3"/>
          <p:cNvSpPr/>
          <p:nvPr/>
        </p:nvSpPr>
        <p:spPr>
          <a:xfrm>
            <a:off x="418860" y="1083997"/>
            <a:ext cx="8282633" cy="1754327"/>
          </a:xfrm>
          <a:prstGeom prst="rect">
            <a:avLst/>
          </a:prstGeom>
        </p:spPr>
        <p:txBody>
          <a:bodyPr wrap="square">
            <a:spAutoFit/>
          </a:bodyPr>
          <a:lstStyle/>
          <a:p>
            <a:r>
              <a:rPr lang="en-US" dirty="0" smtClean="0"/>
              <a:t>le </a:t>
            </a:r>
            <a:r>
              <a:rPr lang="en-US" dirty="0" err="1" smtClean="0"/>
              <a:t>parti</a:t>
            </a:r>
            <a:r>
              <a:rPr lang="en-US" dirty="0" smtClean="0"/>
              <a:t> </a:t>
            </a:r>
            <a:r>
              <a:rPr lang="en-US" b="1" dirty="0" err="1" smtClean="0"/>
              <a:t>fisse</a:t>
            </a:r>
            <a:r>
              <a:rPr lang="en-US" dirty="0" smtClean="0"/>
              <a:t>: </a:t>
            </a:r>
          </a:p>
          <a:p>
            <a:pPr marL="285750" indent="-285750">
              <a:buFont typeface="Arial"/>
              <a:buChar char="•"/>
            </a:pPr>
            <a:r>
              <a:rPr lang="en-US" dirty="0" err="1" smtClean="0"/>
              <a:t>acclamazione</a:t>
            </a:r>
            <a:r>
              <a:rPr lang="en-US" dirty="0" smtClean="0"/>
              <a:t> a Cristo </a:t>
            </a:r>
            <a:r>
              <a:rPr lang="en-US" dirty="0" err="1" smtClean="0"/>
              <a:t>dell’atto</a:t>
            </a:r>
            <a:r>
              <a:rPr lang="en-US" dirty="0" smtClean="0"/>
              <a:t> </a:t>
            </a:r>
            <a:r>
              <a:rPr lang="en-US" dirty="0" err="1" smtClean="0"/>
              <a:t>penitenziale</a:t>
            </a:r>
            <a:r>
              <a:rPr lang="en-US" dirty="0" smtClean="0"/>
              <a:t> (</a:t>
            </a:r>
            <a:r>
              <a:rPr lang="en-US" i="1" dirty="0" smtClean="0"/>
              <a:t>Signore, </a:t>
            </a:r>
            <a:r>
              <a:rPr lang="en-US" i="1" dirty="0" err="1" smtClean="0"/>
              <a:t>pietà</a:t>
            </a:r>
            <a:r>
              <a:rPr lang="en-US" dirty="0" smtClean="0"/>
              <a:t>), </a:t>
            </a:r>
          </a:p>
          <a:p>
            <a:pPr marL="285750" indent="-285750">
              <a:buFont typeface="Arial"/>
              <a:buChar char="•"/>
            </a:pPr>
            <a:r>
              <a:rPr lang="en-US" dirty="0" err="1" smtClean="0"/>
              <a:t>inno</a:t>
            </a:r>
            <a:r>
              <a:rPr lang="en-US" dirty="0" smtClean="0"/>
              <a:t> (</a:t>
            </a:r>
            <a:r>
              <a:rPr lang="en-US" i="1" dirty="0" smtClean="0"/>
              <a:t>Gloria a </a:t>
            </a:r>
            <a:r>
              <a:rPr lang="en-US" i="1" dirty="0" err="1" smtClean="0"/>
              <a:t>Dio</a:t>
            </a:r>
            <a:r>
              <a:rPr lang="en-US" dirty="0" smtClean="0"/>
              <a:t>), </a:t>
            </a:r>
          </a:p>
          <a:p>
            <a:pPr marL="285750" indent="-285750">
              <a:buFont typeface="Arial"/>
              <a:buChar char="•"/>
            </a:pPr>
            <a:r>
              <a:rPr lang="en-US" dirty="0" err="1" smtClean="0"/>
              <a:t>professione</a:t>
            </a:r>
            <a:r>
              <a:rPr lang="en-US" dirty="0" smtClean="0"/>
              <a:t> di </a:t>
            </a:r>
            <a:r>
              <a:rPr lang="en-US" dirty="0" err="1" smtClean="0"/>
              <a:t>fede</a:t>
            </a:r>
            <a:r>
              <a:rPr lang="en-US" dirty="0" smtClean="0"/>
              <a:t> (</a:t>
            </a:r>
            <a:r>
              <a:rPr lang="en-US" i="1" dirty="0" smtClean="0"/>
              <a:t>Credo</a:t>
            </a:r>
            <a:r>
              <a:rPr lang="en-US" dirty="0" smtClean="0"/>
              <a:t>), </a:t>
            </a:r>
          </a:p>
          <a:p>
            <a:pPr marL="285750" indent="-285750">
              <a:buFont typeface="Arial"/>
              <a:buChar char="•"/>
            </a:pPr>
            <a:r>
              <a:rPr lang="en-US" dirty="0" err="1" smtClean="0"/>
              <a:t>acclamazione</a:t>
            </a:r>
            <a:r>
              <a:rPr lang="en-US" dirty="0" smtClean="0"/>
              <a:t> </a:t>
            </a:r>
            <a:r>
              <a:rPr lang="en-US" dirty="0" err="1" smtClean="0"/>
              <a:t>della</a:t>
            </a:r>
            <a:r>
              <a:rPr lang="en-US" dirty="0" smtClean="0"/>
              <a:t> </a:t>
            </a:r>
            <a:r>
              <a:rPr lang="en-US" dirty="0" err="1" smtClean="0"/>
              <a:t>preghiera</a:t>
            </a:r>
            <a:r>
              <a:rPr lang="en-US" dirty="0" smtClean="0"/>
              <a:t> </a:t>
            </a:r>
            <a:r>
              <a:rPr lang="en-US" dirty="0" err="1" smtClean="0"/>
              <a:t>eucaristica</a:t>
            </a:r>
            <a:r>
              <a:rPr lang="en-US" dirty="0" smtClean="0"/>
              <a:t> (</a:t>
            </a:r>
            <a:r>
              <a:rPr lang="en-US" i="1" dirty="0" smtClean="0"/>
              <a:t>Santo</a:t>
            </a:r>
            <a:r>
              <a:rPr lang="en-US" dirty="0" smtClean="0"/>
              <a:t>) </a:t>
            </a:r>
          </a:p>
          <a:p>
            <a:pPr marL="285750" indent="-285750">
              <a:buFont typeface="Arial"/>
              <a:buChar char="•"/>
            </a:pPr>
            <a:r>
              <a:rPr lang="en-US" dirty="0" err="1" smtClean="0"/>
              <a:t>acclamazione</a:t>
            </a:r>
            <a:r>
              <a:rPr lang="en-US" dirty="0" smtClean="0"/>
              <a:t> </a:t>
            </a:r>
            <a:r>
              <a:rPr lang="en-US" dirty="0" err="1" smtClean="0"/>
              <a:t>alla</a:t>
            </a:r>
            <a:r>
              <a:rPr lang="en-US" dirty="0" smtClean="0"/>
              <a:t> </a:t>
            </a:r>
            <a:r>
              <a:rPr lang="en-US" dirty="0" err="1" smtClean="0"/>
              <a:t>frazione</a:t>
            </a:r>
            <a:r>
              <a:rPr lang="en-US" dirty="0" smtClean="0"/>
              <a:t> del pane (</a:t>
            </a:r>
            <a:r>
              <a:rPr lang="en-US" i="1" dirty="0" err="1" smtClean="0"/>
              <a:t>Agnello</a:t>
            </a:r>
            <a:r>
              <a:rPr lang="en-US" i="1" dirty="0" smtClean="0"/>
              <a:t> di </a:t>
            </a:r>
            <a:r>
              <a:rPr lang="en-US" i="1" dirty="0" err="1" smtClean="0"/>
              <a:t>Dio</a:t>
            </a:r>
            <a:r>
              <a:rPr lang="en-US" dirty="0" smtClean="0"/>
              <a:t>);</a:t>
            </a:r>
            <a:endParaRPr lang="it-IT" dirty="0"/>
          </a:p>
        </p:txBody>
      </p:sp>
      <p:sp>
        <p:nvSpPr>
          <p:cNvPr id="2" name="Rectangle 1"/>
          <p:cNvSpPr/>
          <p:nvPr/>
        </p:nvSpPr>
        <p:spPr>
          <a:xfrm>
            <a:off x="418861" y="416710"/>
            <a:ext cx="8282633" cy="646331"/>
          </a:xfrm>
          <a:prstGeom prst="rect">
            <a:avLst/>
          </a:prstGeom>
        </p:spPr>
        <p:txBody>
          <a:bodyPr wrap="square">
            <a:spAutoFit/>
          </a:bodyPr>
          <a:lstStyle/>
          <a:p>
            <a:r>
              <a:rPr lang="en-US" dirty="0" smtClean="0">
                <a:latin typeface="Chalkduster"/>
                <a:cs typeface="Chalkduster"/>
              </a:rPr>
              <a:t>IL CANTO DELLA MESSA</a:t>
            </a:r>
          </a:p>
          <a:p>
            <a:endParaRPr lang="en-US" dirty="0" smtClean="0"/>
          </a:p>
        </p:txBody>
      </p:sp>
    </p:spTree>
    <p:extLst>
      <p:ext uri="{BB962C8B-B14F-4D97-AF65-F5344CB8AC3E}">
        <p14:creationId xmlns:p14="http://schemas.microsoft.com/office/powerpoint/2010/main" val="144016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646331"/>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008000"/>
                </a:solidFill>
                <a:latin typeface="Chalkduster"/>
                <a:cs typeface="Chalkduster"/>
              </a:rPr>
              <a:t>4</a:t>
            </a:r>
          </a:p>
          <a:p>
            <a:r>
              <a:rPr lang="en-US" b="1" i="1" dirty="0" smtClean="0"/>
              <a:t>ACCOMPAGNARE LA PROCESSIONE DEL SACERDOTE E DEI MINISTRI</a:t>
            </a:r>
            <a:r>
              <a:rPr lang="it-IT" b="1" i="1" dirty="0" smtClean="0"/>
              <a:t> </a:t>
            </a:r>
          </a:p>
        </p:txBody>
      </p:sp>
      <p:sp>
        <p:nvSpPr>
          <p:cNvPr id="3" name="Rectangle 2"/>
          <p:cNvSpPr/>
          <p:nvPr/>
        </p:nvSpPr>
        <p:spPr>
          <a:xfrm>
            <a:off x="418861" y="2134362"/>
            <a:ext cx="2566811" cy="1200329"/>
          </a:xfrm>
          <a:prstGeom prst="rect">
            <a:avLst/>
          </a:prstGeom>
        </p:spPr>
        <p:txBody>
          <a:bodyPr wrap="square">
            <a:spAutoFit/>
          </a:bodyPr>
          <a:lstStyle/>
          <a:p>
            <a:pPr algn="ctr"/>
            <a:r>
              <a:rPr lang="it-IT" b="1" dirty="0" smtClean="0"/>
              <a:t>1</a:t>
            </a:r>
          </a:p>
          <a:p>
            <a:pPr algn="ctr"/>
            <a:r>
              <a:rPr lang="it-IT" dirty="0" smtClean="0"/>
              <a:t>Processione </a:t>
            </a:r>
          </a:p>
          <a:p>
            <a:pPr algn="ctr"/>
            <a:r>
              <a:rPr lang="it-IT" dirty="0" smtClean="0"/>
              <a:t>che orienta</a:t>
            </a:r>
            <a:endParaRPr lang="it-IT" i="1" dirty="0" smtClean="0"/>
          </a:p>
          <a:p>
            <a:endParaRPr lang="it-IT" dirty="0" smtClean="0"/>
          </a:p>
        </p:txBody>
      </p:sp>
      <p:sp>
        <p:nvSpPr>
          <p:cNvPr id="4" name="Rectangle 3"/>
          <p:cNvSpPr/>
          <p:nvPr/>
        </p:nvSpPr>
        <p:spPr>
          <a:xfrm>
            <a:off x="3261076" y="2134362"/>
            <a:ext cx="2566811" cy="923330"/>
          </a:xfrm>
          <a:prstGeom prst="rect">
            <a:avLst/>
          </a:prstGeom>
        </p:spPr>
        <p:txBody>
          <a:bodyPr wrap="square">
            <a:spAutoFit/>
          </a:bodyPr>
          <a:lstStyle/>
          <a:p>
            <a:pPr algn="ctr"/>
            <a:r>
              <a:rPr lang="it-IT" b="1" dirty="0" smtClean="0"/>
              <a:t>2</a:t>
            </a:r>
            <a:endParaRPr lang="it-IT" b="1" dirty="0"/>
          </a:p>
          <a:p>
            <a:pPr algn="ctr"/>
            <a:r>
              <a:rPr lang="it-IT" dirty="0" smtClean="0"/>
              <a:t>Processione </a:t>
            </a:r>
          </a:p>
          <a:p>
            <a:pPr algn="ctr"/>
            <a:r>
              <a:rPr lang="it-IT" dirty="0" smtClean="0"/>
              <a:t>che attraversa</a:t>
            </a:r>
            <a:endParaRPr lang="it-IT" i="1" dirty="0" smtClean="0"/>
          </a:p>
        </p:txBody>
      </p:sp>
      <p:sp>
        <p:nvSpPr>
          <p:cNvPr id="5" name="Rectangle 4"/>
          <p:cNvSpPr/>
          <p:nvPr/>
        </p:nvSpPr>
        <p:spPr>
          <a:xfrm>
            <a:off x="6134681" y="2134362"/>
            <a:ext cx="2566812" cy="923330"/>
          </a:xfrm>
          <a:prstGeom prst="rect">
            <a:avLst/>
          </a:prstGeom>
        </p:spPr>
        <p:txBody>
          <a:bodyPr wrap="square">
            <a:spAutoFit/>
          </a:bodyPr>
          <a:lstStyle/>
          <a:p>
            <a:pPr algn="ctr"/>
            <a:r>
              <a:rPr lang="it-IT" b="1" dirty="0" smtClean="0"/>
              <a:t>3</a:t>
            </a:r>
          </a:p>
          <a:p>
            <a:pPr algn="ctr"/>
            <a:r>
              <a:rPr lang="it-IT" dirty="0" smtClean="0"/>
              <a:t>Processione</a:t>
            </a:r>
          </a:p>
          <a:p>
            <a:pPr algn="ctr"/>
            <a:r>
              <a:rPr lang="it-IT" dirty="0" smtClean="0"/>
              <a:t>che raccoglie</a:t>
            </a:r>
            <a:endParaRPr lang="it-IT" i="1" dirty="0" smtClean="0"/>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3791" t="1456" r="22645" b="2126"/>
          <a:stretch/>
        </p:blipFill>
        <p:spPr>
          <a:xfrm>
            <a:off x="6134681" y="3386668"/>
            <a:ext cx="2552701" cy="3052423"/>
          </a:xfrm>
          <a:prstGeom prst="rect">
            <a:avLst/>
          </a:prstGeom>
        </p:spPr>
      </p:pic>
      <p:pic>
        <p:nvPicPr>
          <p:cNvPr id="8" name="Picture 7"/>
          <p:cNvPicPr>
            <a:picLocks noChangeAspect="1"/>
          </p:cNvPicPr>
          <p:nvPr/>
        </p:nvPicPr>
        <p:blipFill rotWithShape="1">
          <a:blip r:embed="rId5"/>
          <a:srcRect b="13827"/>
          <a:stretch/>
        </p:blipFill>
        <p:spPr>
          <a:xfrm>
            <a:off x="3261076" y="3386668"/>
            <a:ext cx="2566811" cy="3052423"/>
          </a:xfrm>
          <a:prstGeom prst="rect">
            <a:avLst/>
          </a:prstGeom>
        </p:spPr>
      </p:pic>
      <p:pic>
        <p:nvPicPr>
          <p:cNvPr id="9" name="Picture 8"/>
          <p:cNvPicPr>
            <a:picLocks noChangeAspect="1"/>
          </p:cNvPicPr>
          <p:nvPr/>
        </p:nvPicPr>
        <p:blipFill rotWithShape="1">
          <a:blip r:embed="rId6"/>
          <a:srcRect l="22342" r="22536"/>
          <a:stretch/>
        </p:blipFill>
        <p:spPr>
          <a:xfrm>
            <a:off x="418861" y="3386667"/>
            <a:ext cx="2566811" cy="3052423"/>
          </a:xfrm>
          <a:prstGeom prst="rect">
            <a:avLst/>
          </a:prstGeom>
        </p:spPr>
      </p:pic>
    </p:spTree>
    <p:extLst>
      <p:ext uri="{BB962C8B-B14F-4D97-AF65-F5344CB8AC3E}">
        <p14:creationId xmlns:p14="http://schemas.microsoft.com/office/powerpoint/2010/main" val="318765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1000"/>
                                        <p:tgtEl>
                                          <p:spTgt spid="4"/>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1000"/>
                                        <p:tgtEl>
                                          <p:spTgt spid="5"/>
                                        </p:tgtEl>
                                      </p:cBhvr>
                                    </p:animEffect>
                                  </p:childTnLst>
                                </p:cTn>
                              </p:par>
                            </p:childTnLst>
                          </p:cTn>
                        </p:par>
                        <p:par>
                          <p:cTn id="26" fill="hold">
                            <p:stCondLst>
                              <p:cond delay="1000"/>
                            </p:stCondLst>
                            <p:childTnLst>
                              <p:par>
                                <p:cTn id="27" presetID="6"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a:solidFill>
            <a:schemeClr val="accent5">
              <a:lumMod val="20000"/>
              <a:lumOff val="80000"/>
            </a:schemeClr>
          </a:solidFill>
        </p:spPr>
      </p:pic>
      <p:sp>
        <p:nvSpPr>
          <p:cNvPr id="2" name="Rectangle 1"/>
          <p:cNvSpPr/>
          <p:nvPr/>
        </p:nvSpPr>
        <p:spPr>
          <a:xfrm>
            <a:off x="418861" y="423882"/>
            <a:ext cx="8282633" cy="5386089"/>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008000"/>
                </a:solidFill>
                <a:latin typeface="Chalkduster"/>
                <a:cs typeface="Chalkduster"/>
              </a:rPr>
              <a:t>4</a:t>
            </a:r>
          </a:p>
          <a:p>
            <a:r>
              <a:rPr lang="en-US" b="1" i="1" dirty="0" smtClean="0"/>
              <a:t>ACCOMPAGNARE LA PROCESSIONE DEL SACERDOTE E DEI MINISTRI</a:t>
            </a:r>
            <a:r>
              <a:rPr lang="it-IT" b="1" i="1" dirty="0" smtClean="0"/>
              <a:t> </a:t>
            </a:r>
          </a:p>
          <a:p>
            <a:pPr algn="just"/>
            <a:endParaRPr lang="en-US" sz="1400" b="1" i="1" dirty="0" smtClean="0"/>
          </a:p>
          <a:p>
            <a:pPr algn="just"/>
            <a:r>
              <a:rPr lang="en-US" sz="1400" b="1" dirty="0" smtClean="0"/>
              <a:t>4.1</a:t>
            </a:r>
            <a:r>
              <a:rPr lang="en-US" sz="1400" b="1" dirty="0"/>
              <a:t>. </a:t>
            </a:r>
            <a:r>
              <a:rPr lang="en-US" sz="1400" b="1" dirty="0" err="1"/>
              <a:t>Processione</a:t>
            </a:r>
            <a:r>
              <a:rPr lang="en-US" sz="1400" b="1" dirty="0"/>
              <a:t> </a:t>
            </a:r>
            <a:r>
              <a:rPr lang="en-US" sz="1400" b="1" dirty="0" err="1"/>
              <a:t>che</a:t>
            </a:r>
            <a:r>
              <a:rPr lang="en-US" sz="1400" b="1" i="1" dirty="0"/>
              <a:t> </a:t>
            </a:r>
            <a:r>
              <a:rPr lang="en-US" sz="1400" b="1" i="1" dirty="0" err="1"/>
              <a:t>orienta</a:t>
            </a:r>
            <a:r>
              <a:rPr lang="en-US" sz="1400" b="1" i="1" dirty="0"/>
              <a:t>.</a:t>
            </a:r>
            <a:r>
              <a:rPr lang="en-US" sz="1400" dirty="0"/>
              <a:t> Il </a:t>
            </a:r>
            <a:r>
              <a:rPr lang="en-US" sz="1400" dirty="0" err="1"/>
              <a:t>movimento</a:t>
            </a:r>
            <a:r>
              <a:rPr lang="en-US" sz="1400" dirty="0"/>
              <a:t> del </a:t>
            </a:r>
            <a:r>
              <a:rPr lang="en-US" sz="1400" dirty="0" err="1"/>
              <a:t>sacerdote</a:t>
            </a:r>
            <a:r>
              <a:rPr lang="en-US" sz="1400" dirty="0"/>
              <a:t> verso </a:t>
            </a:r>
            <a:r>
              <a:rPr lang="en-US" sz="1400" dirty="0" err="1"/>
              <a:t>il</a:t>
            </a:r>
            <a:r>
              <a:rPr lang="en-US" sz="1400" dirty="0"/>
              <a:t> </a:t>
            </a:r>
            <a:r>
              <a:rPr lang="en-US" sz="1400" dirty="0" err="1"/>
              <a:t>presbiterio</a:t>
            </a:r>
            <a:r>
              <a:rPr lang="en-US" sz="1400" dirty="0"/>
              <a:t> </a:t>
            </a:r>
            <a:r>
              <a:rPr lang="en-US" sz="1400" dirty="0" err="1"/>
              <a:t>sta</a:t>
            </a:r>
            <a:r>
              <a:rPr lang="en-US" sz="1400" dirty="0"/>
              <a:t> a </a:t>
            </a:r>
            <a:r>
              <a:rPr lang="en-US" sz="1400" dirty="0" err="1"/>
              <a:t>indicare</a:t>
            </a:r>
            <a:r>
              <a:rPr lang="en-US" sz="1400" dirty="0"/>
              <a:t> </a:t>
            </a:r>
            <a:r>
              <a:rPr lang="en-US" sz="1400" dirty="0" err="1"/>
              <a:t>il</a:t>
            </a:r>
            <a:r>
              <a:rPr lang="en-US" sz="1400" dirty="0"/>
              <a:t> </a:t>
            </a:r>
            <a:r>
              <a:rPr lang="en-US" sz="1400" dirty="0" err="1"/>
              <a:t>movimento</a:t>
            </a:r>
            <a:r>
              <a:rPr lang="en-US" sz="1400" dirty="0"/>
              <a:t> del </a:t>
            </a:r>
            <a:r>
              <a:rPr lang="en-US" sz="1400" dirty="0" err="1"/>
              <a:t>popolo</a:t>
            </a:r>
            <a:r>
              <a:rPr lang="en-US" sz="1400" dirty="0"/>
              <a:t> di </a:t>
            </a:r>
            <a:r>
              <a:rPr lang="en-US" sz="1400" dirty="0" err="1"/>
              <a:t>Dio</a:t>
            </a:r>
            <a:r>
              <a:rPr lang="en-US" sz="1400" dirty="0"/>
              <a:t> verso la </a:t>
            </a:r>
            <a:r>
              <a:rPr lang="en-US" sz="1400" dirty="0" err="1"/>
              <a:t>mensa</a:t>
            </a:r>
            <a:r>
              <a:rPr lang="en-US" sz="1400" dirty="0"/>
              <a:t> </a:t>
            </a:r>
            <a:r>
              <a:rPr lang="en-US" sz="1400" dirty="0" err="1"/>
              <a:t>della</a:t>
            </a:r>
            <a:r>
              <a:rPr lang="en-US" sz="1400" dirty="0"/>
              <a:t> </a:t>
            </a:r>
            <a:r>
              <a:rPr lang="en-US" sz="1400" dirty="0" err="1"/>
              <a:t>Parola</a:t>
            </a:r>
            <a:r>
              <a:rPr lang="en-US" sz="1400" dirty="0"/>
              <a:t> e del Pane: </a:t>
            </a:r>
            <a:r>
              <a:rPr lang="en-US" sz="1400" dirty="0" err="1"/>
              <a:t>è</a:t>
            </a:r>
            <a:r>
              <a:rPr lang="en-US" sz="1400" dirty="0"/>
              <a:t> </a:t>
            </a:r>
            <a:r>
              <a:rPr lang="en-US" sz="1400" dirty="0" err="1"/>
              <a:t>perciò</a:t>
            </a:r>
            <a:r>
              <a:rPr lang="en-US" sz="1400" dirty="0"/>
              <a:t> molto di </a:t>
            </a:r>
            <a:r>
              <a:rPr lang="en-US" sz="1400" dirty="0" err="1"/>
              <a:t>più</a:t>
            </a:r>
            <a:r>
              <a:rPr lang="en-US" sz="1400" dirty="0"/>
              <a:t> del </a:t>
            </a:r>
            <a:r>
              <a:rPr lang="en-US" sz="1400" dirty="0" err="1"/>
              <a:t>passaggio</a:t>
            </a:r>
            <a:r>
              <a:rPr lang="en-US" sz="1400" dirty="0"/>
              <a:t> </a:t>
            </a:r>
            <a:r>
              <a:rPr lang="en-US" sz="1400" dirty="0" err="1"/>
              <a:t>dalla</a:t>
            </a:r>
            <a:r>
              <a:rPr lang="en-US" sz="1400" dirty="0"/>
              <a:t> </a:t>
            </a:r>
            <a:r>
              <a:rPr lang="en-US" sz="1400" dirty="0" err="1"/>
              <a:t>vicina</a:t>
            </a:r>
            <a:r>
              <a:rPr lang="en-US" sz="1400" dirty="0"/>
              <a:t> </a:t>
            </a:r>
            <a:r>
              <a:rPr lang="en-US" sz="1400" dirty="0" err="1"/>
              <a:t>sacrestia</a:t>
            </a:r>
            <a:r>
              <a:rPr lang="en-US" sz="1400" dirty="0"/>
              <a:t> </a:t>
            </a:r>
            <a:r>
              <a:rPr lang="en-US" sz="1400" dirty="0" err="1"/>
              <a:t>all’altare</a:t>
            </a:r>
            <a:r>
              <a:rPr lang="en-US" sz="1400" dirty="0"/>
              <a:t>; </a:t>
            </a:r>
            <a:r>
              <a:rPr lang="en-US" sz="1400" dirty="0" err="1"/>
              <a:t>dovrebbe</a:t>
            </a:r>
            <a:r>
              <a:rPr lang="en-US" sz="1400" dirty="0"/>
              <a:t> </a:t>
            </a:r>
            <a:r>
              <a:rPr lang="en-US" sz="1400" dirty="0" err="1"/>
              <a:t>essere</a:t>
            </a:r>
            <a:r>
              <a:rPr lang="en-US" sz="1400" dirty="0"/>
              <a:t> un </a:t>
            </a:r>
            <a:r>
              <a:rPr lang="en-US" sz="1400" dirty="0" err="1"/>
              <a:t>chiaro</a:t>
            </a:r>
            <a:r>
              <a:rPr lang="en-US" sz="1400" dirty="0"/>
              <a:t> </a:t>
            </a:r>
            <a:r>
              <a:rPr lang="en-US" sz="1400" dirty="0" err="1"/>
              <a:t>movimento</a:t>
            </a:r>
            <a:r>
              <a:rPr lang="en-US" sz="1400" dirty="0"/>
              <a:t> </a:t>
            </a:r>
            <a:r>
              <a:rPr lang="en-US" sz="1400" dirty="0" err="1"/>
              <a:t>dalla</a:t>
            </a:r>
            <a:r>
              <a:rPr lang="en-US" sz="1400" dirty="0"/>
              <a:t> </a:t>
            </a:r>
            <a:r>
              <a:rPr lang="en-US" sz="1400" dirty="0" err="1"/>
              <a:t>porta</a:t>
            </a:r>
            <a:r>
              <a:rPr lang="en-US" sz="1400" dirty="0"/>
              <a:t> </a:t>
            </a:r>
            <a:r>
              <a:rPr lang="en-US" sz="1400" dirty="0" err="1"/>
              <a:t>all’altare</a:t>
            </a:r>
            <a:r>
              <a:rPr lang="en-US" sz="1400" dirty="0"/>
              <a:t>, </a:t>
            </a:r>
            <a:r>
              <a:rPr lang="en-US" sz="1400" dirty="0" err="1"/>
              <a:t>attraverso</a:t>
            </a:r>
            <a:r>
              <a:rPr lang="en-US" sz="1400" dirty="0"/>
              <a:t> la </a:t>
            </a:r>
            <a:r>
              <a:rPr lang="en-US" sz="1400" dirty="0" err="1"/>
              <a:t>navata</a:t>
            </a:r>
            <a:r>
              <a:rPr lang="en-US" sz="1400" dirty="0"/>
              <a:t>: </a:t>
            </a:r>
            <a:r>
              <a:rPr lang="en-US" sz="1400" dirty="0" err="1"/>
              <a:t>perché</a:t>
            </a:r>
            <a:r>
              <a:rPr lang="en-US" sz="1400" dirty="0"/>
              <a:t> Cristo </a:t>
            </a:r>
            <a:r>
              <a:rPr lang="en-US" sz="1400" dirty="0" err="1"/>
              <a:t>stesso</a:t>
            </a:r>
            <a:r>
              <a:rPr lang="en-US" sz="1400" dirty="0"/>
              <a:t> </a:t>
            </a:r>
            <a:r>
              <a:rPr lang="en-US" sz="1400" dirty="0" err="1"/>
              <a:t>è</a:t>
            </a:r>
            <a:r>
              <a:rPr lang="en-US" sz="1400" dirty="0"/>
              <a:t> la </a:t>
            </a:r>
            <a:r>
              <a:rPr lang="en-US" sz="1400" b="1" dirty="0" err="1"/>
              <a:t>porta</a:t>
            </a:r>
            <a:r>
              <a:rPr lang="en-US" sz="1400" dirty="0"/>
              <a:t> (</a:t>
            </a:r>
            <a:r>
              <a:rPr lang="en-US" sz="1400" dirty="0" err="1"/>
              <a:t>Gv</a:t>
            </a:r>
            <a:r>
              <a:rPr lang="en-US" sz="1400" dirty="0"/>
              <a:t> 10,7-9) e </a:t>
            </a:r>
            <a:r>
              <a:rPr lang="en-US" sz="1400" dirty="0" err="1"/>
              <a:t>l’</a:t>
            </a:r>
            <a:r>
              <a:rPr lang="en-US" sz="1400" b="1" dirty="0" err="1"/>
              <a:t>altare</a:t>
            </a:r>
            <a:r>
              <a:rPr lang="en-US" sz="1400" dirty="0"/>
              <a:t> (</a:t>
            </a:r>
            <a:r>
              <a:rPr lang="en-US" sz="1400" dirty="0" err="1"/>
              <a:t>Eb</a:t>
            </a:r>
            <a:r>
              <a:rPr lang="en-US" sz="1400" dirty="0"/>
              <a:t> 13,10). E </a:t>
            </a:r>
            <a:r>
              <a:rPr lang="en-US" sz="1400" dirty="0" err="1"/>
              <a:t>infatti</a:t>
            </a:r>
            <a:r>
              <a:rPr lang="en-US" sz="1400" dirty="0"/>
              <a:t> poi </a:t>
            </a:r>
            <a:r>
              <a:rPr lang="en-US" sz="1400" dirty="0" err="1"/>
              <a:t>si</a:t>
            </a:r>
            <a:r>
              <a:rPr lang="en-US" sz="1400" dirty="0"/>
              <a:t> </a:t>
            </a:r>
            <a:r>
              <a:rPr lang="en-US" sz="1400" dirty="0" err="1"/>
              <a:t>va</a:t>
            </a:r>
            <a:r>
              <a:rPr lang="en-US" sz="1400" dirty="0"/>
              <a:t> </a:t>
            </a:r>
            <a:r>
              <a:rPr lang="en-US" sz="1400" dirty="0" err="1"/>
              <a:t>alla</a:t>
            </a:r>
            <a:r>
              <a:rPr lang="en-US" sz="1400" dirty="0"/>
              <a:t> </a:t>
            </a:r>
            <a:r>
              <a:rPr lang="en-US" sz="1400" dirty="0" err="1"/>
              <a:t>sede</a:t>
            </a:r>
            <a:r>
              <a:rPr lang="en-US" sz="1400" dirty="0"/>
              <a:t>, </a:t>
            </a:r>
            <a:r>
              <a:rPr lang="en-US" sz="1400" dirty="0" err="1"/>
              <a:t>il</a:t>
            </a:r>
            <a:r>
              <a:rPr lang="en-US" sz="1400" dirty="0"/>
              <a:t> </a:t>
            </a:r>
            <a:r>
              <a:rPr lang="en-US" sz="1400" dirty="0" err="1"/>
              <a:t>centro</a:t>
            </a:r>
            <a:r>
              <a:rPr lang="en-US" sz="1400" dirty="0"/>
              <a:t> (</a:t>
            </a:r>
            <a:r>
              <a:rPr lang="en-US" sz="1400" dirty="0" err="1"/>
              <a:t>l’altare</a:t>
            </a:r>
            <a:r>
              <a:rPr lang="en-US" sz="1400" dirty="0"/>
              <a:t>) non </a:t>
            </a:r>
            <a:r>
              <a:rPr lang="en-US" sz="1400" dirty="0" err="1"/>
              <a:t>può</a:t>
            </a:r>
            <a:r>
              <a:rPr lang="en-US" sz="1400" dirty="0"/>
              <a:t> </a:t>
            </a:r>
            <a:r>
              <a:rPr lang="en-US" sz="1400" dirty="0" err="1"/>
              <a:t>essere</a:t>
            </a:r>
            <a:r>
              <a:rPr lang="en-US" sz="1400" dirty="0"/>
              <a:t> </a:t>
            </a:r>
            <a:r>
              <a:rPr lang="en-US" sz="1400" dirty="0" err="1"/>
              <a:t>occupato</a:t>
            </a:r>
            <a:r>
              <a:rPr lang="en-US" sz="1400" dirty="0"/>
              <a:t>.</a:t>
            </a:r>
            <a:endParaRPr lang="it-IT" sz="1400" dirty="0"/>
          </a:p>
          <a:p>
            <a:pPr algn="just"/>
            <a:r>
              <a:rPr lang="en-US" sz="1400" dirty="0"/>
              <a:t>«</a:t>
            </a:r>
            <a:r>
              <a:rPr lang="en-US" sz="1400" dirty="0" err="1"/>
              <a:t>All’inizio</a:t>
            </a:r>
            <a:r>
              <a:rPr lang="en-US" sz="1400" dirty="0"/>
              <a:t> e </a:t>
            </a:r>
            <a:r>
              <a:rPr lang="en-US" sz="1400" dirty="0" err="1"/>
              <a:t>alla</a:t>
            </a:r>
            <a:r>
              <a:rPr lang="en-US" sz="1400" dirty="0"/>
              <a:t> fine la </a:t>
            </a:r>
            <a:r>
              <a:rPr lang="en-US" sz="1400" dirty="0" err="1"/>
              <a:t>liturgia</a:t>
            </a:r>
            <a:r>
              <a:rPr lang="en-US" sz="1400" dirty="0"/>
              <a:t> </a:t>
            </a:r>
            <a:r>
              <a:rPr lang="en-US" sz="1400" dirty="0" err="1"/>
              <a:t>è</a:t>
            </a:r>
            <a:r>
              <a:rPr lang="en-US" sz="1400" dirty="0"/>
              <a:t> </a:t>
            </a:r>
            <a:r>
              <a:rPr lang="en-US" sz="1400" dirty="0" err="1"/>
              <a:t>movimento</a:t>
            </a:r>
            <a:r>
              <a:rPr lang="en-US" sz="1400" dirty="0"/>
              <a:t>, un </a:t>
            </a:r>
            <a:r>
              <a:rPr lang="en-US" sz="1400" dirty="0" err="1"/>
              <a:t>invito</a:t>
            </a:r>
            <a:r>
              <a:rPr lang="en-US" sz="1400" dirty="0"/>
              <a:t> a </a:t>
            </a:r>
            <a:r>
              <a:rPr lang="en-US" sz="1400" dirty="0" err="1"/>
              <a:t>coinvolgersi</a:t>
            </a:r>
            <a:r>
              <a:rPr lang="en-US" sz="1400" dirty="0"/>
              <a:t>, a </a:t>
            </a:r>
            <a:r>
              <a:rPr lang="en-US" sz="1400" dirty="0" err="1"/>
              <a:t>partecipare</a:t>
            </a:r>
            <a:r>
              <a:rPr lang="en-US" sz="1400" dirty="0"/>
              <a:t> con </a:t>
            </a:r>
            <a:r>
              <a:rPr lang="en-US" sz="1400" dirty="0" err="1"/>
              <a:t>tutto</a:t>
            </a:r>
            <a:r>
              <a:rPr lang="en-US" sz="1400" dirty="0"/>
              <a:t> </a:t>
            </a:r>
            <a:r>
              <a:rPr lang="en-US" sz="1400" dirty="0" err="1"/>
              <a:t>il</a:t>
            </a:r>
            <a:r>
              <a:rPr lang="en-US" sz="1400" dirty="0"/>
              <a:t> </a:t>
            </a:r>
            <a:r>
              <a:rPr lang="en-US" sz="1400" dirty="0" err="1"/>
              <a:t>corpo</a:t>
            </a:r>
            <a:r>
              <a:rPr lang="en-US" sz="1400" dirty="0"/>
              <a:t>, ad </a:t>
            </a:r>
            <a:r>
              <a:rPr lang="en-US" sz="1400" dirty="0" err="1"/>
              <a:t>agire</a:t>
            </a:r>
            <a:r>
              <a:rPr lang="en-US" sz="1400" dirty="0"/>
              <a:t>. La </a:t>
            </a:r>
            <a:r>
              <a:rPr lang="en-US" sz="1400" dirty="0" err="1"/>
              <a:t>partecipazione</a:t>
            </a:r>
            <a:r>
              <a:rPr lang="en-US" sz="1400" dirty="0"/>
              <a:t> </a:t>
            </a:r>
            <a:r>
              <a:rPr lang="en-US" sz="1400" dirty="0" err="1"/>
              <a:t>è</a:t>
            </a:r>
            <a:r>
              <a:rPr lang="en-US" sz="1400" dirty="0"/>
              <a:t> </a:t>
            </a:r>
            <a:r>
              <a:rPr lang="en-US" sz="1400" dirty="0" err="1"/>
              <a:t>azione</a:t>
            </a:r>
            <a:r>
              <a:rPr lang="en-US" sz="1400" dirty="0"/>
              <a:t>. Il </a:t>
            </a:r>
            <a:r>
              <a:rPr lang="en-US" sz="1400" dirty="0" err="1"/>
              <a:t>rito</a:t>
            </a:r>
            <a:r>
              <a:rPr lang="en-US" sz="1400" dirty="0"/>
              <a:t> </a:t>
            </a:r>
            <a:r>
              <a:rPr lang="en-US" sz="1400" dirty="0" err="1"/>
              <a:t>d’ingresso</a:t>
            </a:r>
            <a:r>
              <a:rPr lang="en-US" sz="1400" dirty="0"/>
              <a:t>, </a:t>
            </a:r>
            <a:r>
              <a:rPr lang="en-US" sz="1400" dirty="0" err="1"/>
              <a:t>soprattutto</a:t>
            </a:r>
            <a:r>
              <a:rPr lang="en-US" sz="1400" dirty="0"/>
              <a:t> </a:t>
            </a:r>
            <a:r>
              <a:rPr lang="en-US" sz="1400" dirty="0" err="1"/>
              <a:t>nell’Eucaristia</a:t>
            </a:r>
            <a:r>
              <a:rPr lang="en-US" sz="1400" dirty="0"/>
              <a:t>, </a:t>
            </a:r>
            <a:r>
              <a:rPr lang="en-US" sz="1400" dirty="0" err="1"/>
              <a:t>è</a:t>
            </a:r>
            <a:r>
              <a:rPr lang="en-US" sz="1400" dirty="0"/>
              <a:t> </a:t>
            </a:r>
            <a:r>
              <a:rPr lang="en-US" sz="1400" dirty="0" err="1"/>
              <a:t>il</a:t>
            </a:r>
            <a:r>
              <a:rPr lang="en-US" sz="1400" dirty="0"/>
              <a:t> </a:t>
            </a:r>
            <a:r>
              <a:rPr lang="en-US" sz="1400" dirty="0" err="1"/>
              <a:t>movimento</a:t>
            </a:r>
            <a:r>
              <a:rPr lang="en-US" sz="1400" dirty="0"/>
              <a:t> di </a:t>
            </a:r>
            <a:r>
              <a:rPr lang="en-US" sz="1400" dirty="0" err="1"/>
              <a:t>alcuni</a:t>
            </a:r>
            <a:r>
              <a:rPr lang="en-US" sz="1400" dirty="0"/>
              <a:t> </a:t>
            </a:r>
            <a:r>
              <a:rPr lang="en-US" sz="1400" dirty="0" err="1"/>
              <a:t>ministri</a:t>
            </a:r>
            <a:r>
              <a:rPr lang="en-US" sz="1400" dirty="0"/>
              <a:t> verso un </a:t>
            </a:r>
            <a:r>
              <a:rPr lang="en-US" sz="1400" dirty="0" err="1"/>
              <a:t>centro</a:t>
            </a:r>
            <a:r>
              <a:rPr lang="en-US" sz="1400" dirty="0"/>
              <a:t>, </a:t>
            </a:r>
            <a:r>
              <a:rPr lang="en-US" sz="1400" dirty="0" err="1"/>
              <a:t>l’altare</a:t>
            </a:r>
            <a:r>
              <a:rPr lang="en-US" sz="1400" dirty="0"/>
              <a:t>; </a:t>
            </a:r>
            <a:r>
              <a:rPr lang="en-US" sz="1400" dirty="0" err="1"/>
              <a:t>quindi</a:t>
            </a:r>
            <a:r>
              <a:rPr lang="en-US" sz="1400" dirty="0"/>
              <a:t> </a:t>
            </a:r>
            <a:r>
              <a:rPr lang="en-US" sz="1400" dirty="0" err="1"/>
              <a:t>è</a:t>
            </a:r>
            <a:r>
              <a:rPr lang="en-US" sz="1400" dirty="0"/>
              <a:t> </a:t>
            </a:r>
            <a:r>
              <a:rPr lang="en-US" sz="1400" dirty="0" err="1"/>
              <a:t>unidirezionale</a:t>
            </a:r>
            <a:r>
              <a:rPr lang="en-US" sz="1400" dirty="0"/>
              <a:t> e </a:t>
            </a:r>
            <a:r>
              <a:rPr lang="en-US" sz="1400" dirty="0" err="1"/>
              <a:t>orientato</a:t>
            </a:r>
            <a:r>
              <a:rPr lang="en-US" sz="1400" dirty="0"/>
              <a:t>» [</a:t>
            </a:r>
            <a:r>
              <a:rPr lang="en-US" sz="1400" cap="small" dirty="0" err="1"/>
              <a:t>Busani</a:t>
            </a:r>
            <a:r>
              <a:rPr lang="en-US" sz="1400" dirty="0"/>
              <a:t> 2005, p. 189]</a:t>
            </a:r>
            <a:r>
              <a:rPr lang="en-US" sz="1400" dirty="0" smtClean="0"/>
              <a:t>.</a:t>
            </a:r>
          </a:p>
          <a:p>
            <a:pPr algn="just"/>
            <a:endParaRPr lang="it-IT" sz="1400" dirty="0"/>
          </a:p>
          <a:p>
            <a:pPr algn="just"/>
            <a:r>
              <a:rPr lang="en-US" sz="1400" b="1" dirty="0"/>
              <a:t>4.2. </a:t>
            </a:r>
            <a:r>
              <a:rPr lang="en-US" sz="1400" b="1" dirty="0" err="1"/>
              <a:t>Processione</a:t>
            </a:r>
            <a:r>
              <a:rPr lang="en-US" sz="1400" b="1" dirty="0"/>
              <a:t> </a:t>
            </a:r>
            <a:r>
              <a:rPr lang="en-US" sz="1400" b="1" dirty="0" err="1"/>
              <a:t>che</a:t>
            </a:r>
            <a:r>
              <a:rPr lang="en-US" sz="1400" b="1" dirty="0"/>
              <a:t> </a:t>
            </a:r>
            <a:r>
              <a:rPr lang="en-US" sz="1400" b="1" i="1" dirty="0" err="1"/>
              <a:t>attraversa</a:t>
            </a:r>
            <a:r>
              <a:rPr lang="en-US" sz="1400" b="1" i="1" dirty="0"/>
              <a:t>.</a:t>
            </a:r>
            <a:r>
              <a:rPr lang="en-US" sz="1400" dirty="0"/>
              <a:t> </a:t>
            </a:r>
            <a:r>
              <a:rPr lang="en-US" sz="1400" dirty="0" err="1"/>
              <a:t>Dio</a:t>
            </a:r>
            <a:r>
              <a:rPr lang="en-US" sz="1400" dirty="0"/>
              <a:t> </a:t>
            </a:r>
            <a:r>
              <a:rPr lang="en-US" sz="1400" dirty="0" err="1"/>
              <a:t>che</a:t>
            </a:r>
            <a:r>
              <a:rPr lang="en-US" sz="1400" dirty="0"/>
              <a:t> </a:t>
            </a:r>
            <a:r>
              <a:rPr lang="en-US" sz="1400" dirty="0" err="1"/>
              <a:t>arriva</a:t>
            </a:r>
            <a:r>
              <a:rPr lang="en-US" sz="1400" dirty="0"/>
              <a:t> in mezzo al </a:t>
            </a:r>
            <a:r>
              <a:rPr lang="en-US" sz="1400" dirty="0" err="1"/>
              <a:t>suo</a:t>
            </a:r>
            <a:r>
              <a:rPr lang="en-US" sz="1400" dirty="0"/>
              <a:t> </a:t>
            </a:r>
            <a:r>
              <a:rPr lang="en-US" sz="1400" dirty="0" err="1"/>
              <a:t>popolo</a:t>
            </a:r>
            <a:r>
              <a:rPr lang="en-US" sz="1400" dirty="0"/>
              <a:t> </a:t>
            </a:r>
            <a:r>
              <a:rPr lang="en-US" sz="1400" dirty="0" err="1"/>
              <a:t>si</a:t>
            </a:r>
            <a:r>
              <a:rPr lang="en-US" sz="1400" dirty="0"/>
              <a:t> </a:t>
            </a:r>
            <a:r>
              <a:rPr lang="en-US" sz="1400" dirty="0" err="1"/>
              <a:t>rende</a:t>
            </a:r>
            <a:r>
              <a:rPr lang="en-US" sz="1400" dirty="0"/>
              <a:t> </a:t>
            </a:r>
            <a:r>
              <a:rPr lang="en-US" sz="1400" dirty="0" err="1"/>
              <a:t>visibile</a:t>
            </a:r>
            <a:r>
              <a:rPr lang="en-US" sz="1400" dirty="0"/>
              <a:t> e lo </a:t>
            </a:r>
            <a:r>
              <a:rPr lang="en-US" sz="1400" dirty="0" err="1"/>
              <a:t>attraversa</a:t>
            </a:r>
            <a:r>
              <a:rPr lang="en-US" sz="1400" dirty="0"/>
              <a:t> per </a:t>
            </a:r>
            <a:r>
              <a:rPr lang="en-US" sz="1400" dirty="0" err="1"/>
              <a:t>entrare</a:t>
            </a:r>
            <a:r>
              <a:rPr lang="en-US" sz="1400" dirty="0"/>
              <a:t> in </a:t>
            </a:r>
            <a:r>
              <a:rPr lang="en-US" sz="1400" dirty="0" err="1"/>
              <a:t>contatto</a:t>
            </a:r>
            <a:r>
              <a:rPr lang="en-US" sz="1400" dirty="0"/>
              <a:t> con </a:t>
            </a:r>
            <a:r>
              <a:rPr lang="en-US" sz="1400" dirty="0" err="1"/>
              <a:t>tutte</a:t>
            </a:r>
            <a:r>
              <a:rPr lang="en-US" sz="1400" dirty="0"/>
              <a:t> le sue </a:t>
            </a:r>
            <a:r>
              <a:rPr lang="en-US" sz="1400" dirty="0" err="1"/>
              <a:t>situazioni</a:t>
            </a:r>
            <a:r>
              <a:rPr lang="en-US" sz="1400" dirty="0"/>
              <a:t>.</a:t>
            </a:r>
            <a:endParaRPr lang="it-IT" sz="1400" dirty="0"/>
          </a:p>
          <a:p>
            <a:pPr algn="just"/>
            <a:r>
              <a:rPr lang="en-US" sz="1400" dirty="0"/>
              <a:t>«</a:t>
            </a:r>
            <a:r>
              <a:rPr lang="en-US" sz="1400" dirty="0" err="1"/>
              <a:t>Nel</a:t>
            </a:r>
            <a:r>
              <a:rPr lang="en-US" sz="1400" dirty="0"/>
              <a:t> </a:t>
            </a:r>
            <a:r>
              <a:rPr lang="en-US" sz="1400" dirty="0" err="1"/>
              <a:t>movimento</a:t>
            </a:r>
            <a:r>
              <a:rPr lang="en-US" sz="1400" dirty="0"/>
              <a:t> </a:t>
            </a:r>
            <a:r>
              <a:rPr lang="en-US" sz="1400" dirty="0" err="1"/>
              <a:t>della</a:t>
            </a:r>
            <a:r>
              <a:rPr lang="en-US" sz="1400" dirty="0"/>
              <a:t> </a:t>
            </a:r>
            <a:r>
              <a:rPr lang="en-US" sz="1400" dirty="0" err="1"/>
              <a:t>processione</a:t>
            </a:r>
            <a:r>
              <a:rPr lang="en-US" sz="1400" dirty="0"/>
              <a:t> </a:t>
            </a:r>
            <a:r>
              <a:rPr lang="en-US" sz="1400" dirty="0" err="1"/>
              <a:t>viene</a:t>
            </a:r>
            <a:r>
              <a:rPr lang="en-US" sz="1400" dirty="0"/>
              <a:t> </a:t>
            </a:r>
            <a:r>
              <a:rPr lang="en-US" sz="1400" dirty="0" err="1"/>
              <a:t>simbolizzata</a:t>
            </a:r>
            <a:r>
              <a:rPr lang="en-US" sz="1400" dirty="0"/>
              <a:t> la </a:t>
            </a:r>
            <a:r>
              <a:rPr lang="en-US" sz="1400" dirty="0" err="1"/>
              <a:t>vicinanza</a:t>
            </a:r>
            <a:r>
              <a:rPr lang="en-US" sz="1400" dirty="0"/>
              <a:t> di </a:t>
            </a:r>
            <a:r>
              <a:rPr lang="en-US" sz="1400" dirty="0" err="1"/>
              <a:t>Dio</a:t>
            </a:r>
            <a:r>
              <a:rPr lang="en-US" sz="1400" dirty="0"/>
              <a:t> al </a:t>
            </a:r>
            <a:r>
              <a:rPr lang="en-US" sz="1400" dirty="0" err="1"/>
              <a:t>suo</a:t>
            </a:r>
            <a:r>
              <a:rPr lang="en-US" sz="1400" dirty="0"/>
              <a:t> </a:t>
            </a:r>
            <a:r>
              <a:rPr lang="en-US" sz="1400" dirty="0" err="1"/>
              <a:t>popolo</a:t>
            </a:r>
            <a:r>
              <a:rPr lang="en-US" sz="1400" dirty="0"/>
              <a:t>; </a:t>
            </a:r>
            <a:r>
              <a:rPr lang="en-US" sz="1400" dirty="0" err="1"/>
              <a:t>meglio</a:t>
            </a:r>
            <a:r>
              <a:rPr lang="en-US" sz="1400" dirty="0"/>
              <a:t>, </a:t>
            </a:r>
            <a:r>
              <a:rPr lang="en-US" sz="1400" dirty="0" err="1"/>
              <a:t>il</a:t>
            </a:r>
            <a:r>
              <a:rPr lang="en-US" sz="1400" dirty="0"/>
              <a:t> </a:t>
            </a:r>
            <a:r>
              <a:rPr lang="en-US" sz="1400" dirty="0" err="1"/>
              <a:t>suo</a:t>
            </a:r>
            <a:r>
              <a:rPr lang="en-US" sz="1400" dirty="0"/>
              <a:t> </a:t>
            </a:r>
            <a:r>
              <a:rPr lang="en-US" sz="1400" dirty="0" err="1"/>
              <a:t>desiderio</a:t>
            </a:r>
            <a:r>
              <a:rPr lang="en-US" sz="1400" dirty="0"/>
              <a:t> </a:t>
            </a:r>
            <a:r>
              <a:rPr lang="en-US" sz="1400" dirty="0" err="1"/>
              <a:t>si</a:t>
            </a:r>
            <a:r>
              <a:rPr lang="en-US" sz="1400" dirty="0"/>
              <a:t> </a:t>
            </a:r>
            <a:r>
              <a:rPr lang="en-US" sz="1400" dirty="0" err="1"/>
              <a:t>rendersi</a:t>
            </a:r>
            <a:r>
              <a:rPr lang="en-US" sz="1400" dirty="0"/>
              <a:t> </a:t>
            </a:r>
            <a:r>
              <a:rPr lang="en-US" sz="1400" dirty="0" err="1"/>
              <a:t>avvicinabile</a:t>
            </a:r>
            <a:r>
              <a:rPr lang="en-US" sz="1400" dirty="0"/>
              <a:t> da </a:t>
            </a:r>
            <a:r>
              <a:rPr lang="en-US" sz="1400" dirty="0" err="1"/>
              <a:t>ogni</a:t>
            </a:r>
            <a:r>
              <a:rPr lang="en-US" sz="1400" dirty="0"/>
              <a:t> persona e </a:t>
            </a:r>
            <a:r>
              <a:rPr lang="en-US" sz="1400" dirty="0" err="1"/>
              <a:t>situazione</a:t>
            </a:r>
            <a:r>
              <a:rPr lang="en-US" sz="1400" dirty="0"/>
              <a:t>. </a:t>
            </a:r>
            <a:r>
              <a:rPr lang="en-US" sz="1400" dirty="0" err="1"/>
              <a:t>Nella</a:t>
            </a:r>
            <a:r>
              <a:rPr lang="en-US" sz="1400" dirty="0"/>
              <a:t> </a:t>
            </a:r>
            <a:r>
              <a:rPr lang="en-US" sz="1400" dirty="0" err="1"/>
              <a:t>processione</a:t>
            </a:r>
            <a:r>
              <a:rPr lang="en-US" sz="1400" dirty="0"/>
              <a:t> </a:t>
            </a:r>
            <a:r>
              <a:rPr lang="en-US" sz="1400" dirty="0" err="1"/>
              <a:t>trova</a:t>
            </a:r>
            <a:r>
              <a:rPr lang="en-US" sz="1400" dirty="0"/>
              <a:t> </a:t>
            </a:r>
            <a:r>
              <a:rPr lang="en-US" sz="1400" dirty="0" err="1"/>
              <a:t>posto</a:t>
            </a:r>
            <a:r>
              <a:rPr lang="en-US" sz="1400" dirty="0"/>
              <a:t> </a:t>
            </a:r>
            <a:r>
              <a:rPr lang="en-US" sz="1400" dirty="0" err="1"/>
              <a:t>tutto</a:t>
            </a:r>
            <a:r>
              <a:rPr lang="en-US" sz="1400" dirty="0"/>
              <a:t> </a:t>
            </a:r>
            <a:r>
              <a:rPr lang="en-US" sz="1400" dirty="0" err="1"/>
              <a:t>ciò</a:t>
            </a:r>
            <a:r>
              <a:rPr lang="en-US" sz="1400" dirty="0"/>
              <a:t> </a:t>
            </a:r>
            <a:r>
              <a:rPr lang="en-US" sz="1400" dirty="0" err="1"/>
              <a:t>che</a:t>
            </a:r>
            <a:r>
              <a:rPr lang="en-US" sz="1400" dirty="0"/>
              <a:t> </a:t>
            </a:r>
            <a:r>
              <a:rPr lang="en-US" sz="1400" dirty="0" err="1"/>
              <a:t>Dio</a:t>
            </a:r>
            <a:r>
              <a:rPr lang="en-US" sz="1400" dirty="0"/>
              <a:t> </a:t>
            </a:r>
            <a:r>
              <a:rPr lang="en-US" sz="1400" dirty="0" err="1"/>
              <a:t>vuole</a:t>
            </a:r>
            <a:r>
              <a:rPr lang="en-US" sz="1400" dirty="0"/>
              <a:t> </a:t>
            </a:r>
            <a:r>
              <a:rPr lang="en-US" sz="1400" dirty="0" err="1"/>
              <a:t>donare</a:t>
            </a:r>
            <a:r>
              <a:rPr lang="en-US" sz="1400" dirty="0"/>
              <a:t> </a:t>
            </a:r>
            <a:r>
              <a:rPr lang="en-US" sz="1400" dirty="0" err="1"/>
              <a:t>quando</a:t>
            </a:r>
            <a:r>
              <a:rPr lang="en-US" sz="1400" dirty="0"/>
              <a:t> </a:t>
            </a:r>
            <a:r>
              <a:rPr lang="en-US" sz="1400" dirty="0" err="1"/>
              <a:t>si</a:t>
            </a:r>
            <a:r>
              <a:rPr lang="en-US" sz="1400" dirty="0"/>
              <a:t> </a:t>
            </a:r>
            <a:r>
              <a:rPr lang="en-US" sz="1400" dirty="0" err="1"/>
              <a:t>avvicina</a:t>
            </a:r>
            <a:r>
              <a:rPr lang="en-US" sz="1400" dirty="0"/>
              <a:t> </a:t>
            </a:r>
            <a:r>
              <a:rPr lang="en-US" sz="1400" dirty="0" err="1"/>
              <a:t>all’uomo</a:t>
            </a:r>
            <a:r>
              <a:rPr lang="en-US" sz="1400" dirty="0"/>
              <a:t>. </a:t>
            </a:r>
            <a:r>
              <a:rPr lang="en-US" sz="1400" dirty="0" err="1"/>
              <a:t>Quando</a:t>
            </a:r>
            <a:r>
              <a:rPr lang="en-US" sz="1400" dirty="0"/>
              <a:t> </a:t>
            </a:r>
            <a:r>
              <a:rPr lang="en-US" sz="1400" dirty="0" err="1"/>
              <a:t>Dio</a:t>
            </a:r>
            <a:r>
              <a:rPr lang="en-US" sz="1400" dirty="0"/>
              <a:t> </a:t>
            </a:r>
            <a:r>
              <a:rPr lang="en-US" sz="1400" dirty="0" err="1"/>
              <a:t>viene</a:t>
            </a:r>
            <a:r>
              <a:rPr lang="en-US" sz="1400" dirty="0"/>
              <a:t>, </a:t>
            </a:r>
            <a:r>
              <a:rPr lang="en-US" sz="1400" dirty="0" err="1"/>
              <a:t>arriva</a:t>
            </a:r>
            <a:r>
              <a:rPr lang="en-US" sz="1400" dirty="0"/>
              <a:t> con </a:t>
            </a:r>
            <a:r>
              <a:rPr lang="en-US" sz="1400" dirty="0" err="1"/>
              <a:t>i</a:t>
            </a:r>
            <a:r>
              <a:rPr lang="en-US" sz="1400" dirty="0"/>
              <a:t> </a:t>
            </a:r>
            <a:r>
              <a:rPr lang="en-US" sz="1400" dirty="0" err="1"/>
              <a:t>suoi</a:t>
            </a:r>
            <a:r>
              <a:rPr lang="en-US" sz="1400" dirty="0"/>
              <a:t> </a:t>
            </a:r>
            <a:r>
              <a:rPr lang="en-US" sz="1400" dirty="0" err="1"/>
              <a:t>doni</a:t>
            </a:r>
            <a:r>
              <a:rPr lang="en-US" sz="1400" dirty="0"/>
              <a:t>: </a:t>
            </a:r>
            <a:r>
              <a:rPr lang="en-US" sz="1400" dirty="0" err="1"/>
              <a:t>croce</a:t>
            </a:r>
            <a:r>
              <a:rPr lang="en-US" sz="1400" dirty="0"/>
              <a:t>, </a:t>
            </a:r>
            <a:r>
              <a:rPr lang="en-US" sz="1400" dirty="0" err="1"/>
              <a:t>Evangeliario</a:t>
            </a:r>
            <a:r>
              <a:rPr lang="en-US" sz="1400" dirty="0"/>
              <a:t>, </a:t>
            </a:r>
            <a:r>
              <a:rPr lang="en-US" sz="1400" dirty="0" err="1"/>
              <a:t>ministeri</a:t>
            </a:r>
            <a:r>
              <a:rPr lang="en-US" sz="1400" dirty="0"/>
              <a:t>, </a:t>
            </a:r>
            <a:r>
              <a:rPr lang="en-US" sz="1400" dirty="0" err="1"/>
              <a:t>ministri</a:t>
            </a:r>
            <a:r>
              <a:rPr lang="en-US" sz="1400" dirty="0"/>
              <a:t> </a:t>
            </a:r>
            <a:r>
              <a:rPr lang="en-US" sz="1400" dirty="0" err="1"/>
              <a:t>ordinati</a:t>
            </a:r>
            <a:r>
              <a:rPr lang="en-US" sz="1400" dirty="0"/>
              <a:t>» [</a:t>
            </a:r>
            <a:r>
              <a:rPr lang="en-US" sz="1400" cap="small" dirty="0" err="1"/>
              <a:t>Busani</a:t>
            </a:r>
            <a:r>
              <a:rPr lang="en-US" sz="1400" dirty="0"/>
              <a:t> 2011, p. 262]</a:t>
            </a:r>
            <a:r>
              <a:rPr lang="en-US" sz="1400" dirty="0" smtClean="0"/>
              <a:t>.</a:t>
            </a:r>
          </a:p>
          <a:p>
            <a:pPr algn="just"/>
            <a:endParaRPr lang="it-IT" sz="1400" dirty="0"/>
          </a:p>
          <a:p>
            <a:pPr algn="just"/>
            <a:r>
              <a:rPr lang="en-US" sz="1400" b="1" dirty="0"/>
              <a:t>4.3. </a:t>
            </a:r>
            <a:r>
              <a:rPr lang="en-US" sz="1400" b="1" dirty="0" err="1"/>
              <a:t>Processione</a:t>
            </a:r>
            <a:r>
              <a:rPr lang="en-US" sz="1400" b="1" dirty="0"/>
              <a:t> </a:t>
            </a:r>
            <a:r>
              <a:rPr lang="en-US" sz="1400" b="1" dirty="0" err="1"/>
              <a:t>che</a:t>
            </a:r>
            <a:r>
              <a:rPr lang="en-US" sz="1400" b="1" i="1" dirty="0"/>
              <a:t> </a:t>
            </a:r>
            <a:r>
              <a:rPr lang="en-US" sz="1400" b="1" i="1" dirty="0" err="1"/>
              <a:t>raccoglie</a:t>
            </a:r>
            <a:r>
              <a:rPr lang="en-US" sz="1400" b="1" i="1" dirty="0"/>
              <a:t>.</a:t>
            </a:r>
            <a:r>
              <a:rPr lang="en-US" sz="1400" dirty="0"/>
              <a:t> Il </a:t>
            </a:r>
            <a:r>
              <a:rPr lang="en-US" sz="1400" dirty="0" err="1"/>
              <a:t>movimento</a:t>
            </a:r>
            <a:r>
              <a:rPr lang="en-US" sz="1400" dirty="0"/>
              <a:t> del </a:t>
            </a:r>
            <a:r>
              <a:rPr lang="en-US" sz="1400" dirty="0" err="1"/>
              <a:t>sacerdote</a:t>
            </a:r>
            <a:r>
              <a:rPr lang="en-US" sz="1400" dirty="0"/>
              <a:t> e </a:t>
            </a:r>
            <a:r>
              <a:rPr lang="en-US" sz="1400" dirty="0" err="1"/>
              <a:t>dei</a:t>
            </a:r>
            <a:r>
              <a:rPr lang="en-US" sz="1400" dirty="0"/>
              <a:t> </a:t>
            </a:r>
            <a:r>
              <a:rPr lang="en-US" sz="1400" dirty="0" err="1"/>
              <a:t>ministri</a:t>
            </a:r>
            <a:r>
              <a:rPr lang="en-US" sz="1400" dirty="0"/>
              <a:t> non </a:t>
            </a:r>
            <a:r>
              <a:rPr lang="en-US" sz="1400" dirty="0" err="1"/>
              <a:t>è</a:t>
            </a:r>
            <a:r>
              <a:rPr lang="en-US" sz="1400" dirty="0"/>
              <a:t> </a:t>
            </a:r>
            <a:r>
              <a:rPr lang="en-US" sz="1400" dirty="0" err="1"/>
              <a:t>qualcosa</a:t>
            </a:r>
            <a:r>
              <a:rPr lang="en-US" sz="1400" dirty="0"/>
              <a:t> di </a:t>
            </a:r>
            <a:r>
              <a:rPr lang="en-US" sz="1400" dirty="0" err="1"/>
              <a:t>esclusivo</a:t>
            </a:r>
            <a:r>
              <a:rPr lang="en-US" sz="1400" dirty="0"/>
              <a:t>, ma </a:t>
            </a:r>
            <a:r>
              <a:rPr lang="en-US" sz="1400" dirty="0" err="1"/>
              <a:t>coinvolge</a:t>
            </a:r>
            <a:r>
              <a:rPr lang="en-US" sz="1400" dirty="0"/>
              <a:t> </a:t>
            </a:r>
            <a:r>
              <a:rPr lang="en-US" sz="1400" dirty="0" err="1"/>
              <a:t>tutta</a:t>
            </a:r>
            <a:r>
              <a:rPr lang="en-US" sz="1400" dirty="0"/>
              <a:t> </a:t>
            </a:r>
            <a:r>
              <a:rPr lang="en-US" sz="1400" dirty="0" err="1"/>
              <a:t>l’assemblea</a:t>
            </a:r>
            <a:r>
              <a:rPr lang="en-US" sz="1400" dirty="0"/>
              <a:t>.</a:t>
            </a:r>
            <a:endParaRPr lang="it-IT" sz="1400" dirty="0"/>
          </a:p>
          <a:p>
            <a:pPr algn="just"/>
            <a:r>
              <a:rPr lang="en-US" sz="1400" dirty="0"/>
              <a:t>«Si </a:t>
            </a:r>
            <a:r>
              <a:rPr lang="en-US" sz="1400" dirty="0" err="1"/>
              <a:t>sa</a:t>
            </a:r>
            <a:r>
              <a:rPr lang="en-US" sz="1400" dirty="0"/>
              <a:t> </a:t>
            </a:r>
            <a:r>
              <a:rPr lang="en-US" sz="1400" dirty="0" err="1"/>
              <a:t>che</a:t>
            </a:r>
            <a:r>
              <a:rPr lang="en-US" sz="1400" dirty="0"/>
              <a:t>, </a:t>
            </a:r>
            <a:r>
              <a:rPr lang="en-US" sz="1400" dirty="0" err="1"/>
              <a:t>nell’assemblea</a:t>
            </a:r>
            <a:r>
              <a:rPr lang="en-US" sz="1400" dirty="0"/>
              <a:t> </a:t>
            </a:r>
            <a:r>
              <a:rPr lang="en-US" sz="1400" dirty="0" err="1"/>
              <a:t>liturgica</a:t>
            </a:r>
            <a:r>
              <a:rPr lang="en-US" sz="1400" dirty="0"/>
              <a:t>, </a:t>
            </a:r>
            <a:r>
              <a:rPr lang="en-US" sz="1400" dirty="0" err="1"/>
              <a:t>ciò</a:t>
            </a:r>
            <a:r>
              <a:rPr lang="en-US" sz="1400" dirty="0"/>
              <a:t> </a:t>
            </a:r>
            <a:r>
              <a:rPr lang="en-US" sz="1400" dirty="0" err="1"/>
              <a:t>che</a:t>
            </a:r>
            <a:r>
              <a:rPr lang="en-US" sz="1400" dirty="0"/>
              <a:t> </a:t>
            </a:r>
            <a:r>
              <a:rPr lang="en-US" sz="1400" dirty="0" err="1"/>
              <a:t>fa</a:t>
            </a:r>
            <a:r>
              <a:rPr lang="en-US" sz="1400" dirty="0"/>
              <a:t> </a:t>
            </a:r>
            <a:r>
              <a:rPr lang="en-US" sz="1400" dirty="0" err="1"/>
              <a:t>uno</a:t>
            </a:r>
            <a:r>
              <a:rPr lang="en-US" sz="1400" dirty="0"/>
              <a:t> come </a:t>
            </a:r>
            <a:r>
              <a:rPr lang="en-US" sz="1400" dirty="0" err="1"/>
              <a:t>servitore</a:t>
            </a:r>
            <a:r>
              <a:rPr lang="en-US" sz="1400" dirty="0"/>
              <a:t> di </a:t>
            </a:r>
            <a:r>
              <a:rPr lang="en-US" sz="1400" dirty="0" err="1"/>
              <a:t>tutti</a:t>
            </a:r>
            <a:r>
              <a:rPr lang="en-US" sz="1400" dirty="0"/>
              <a:t>, </a:t>
            </a:r>
            <a:r>
              <a:rPr lang="en-US" sz="1400" dirty="0" err="1"/>
              <a:t>tutti</a:t>
            </a:r>
            <a:r>
              <a:rPr lang="en-US" sz="1400" dirty="0"/>
              <a:t> lo </a:t>
            </a:r>
            <a:r>
              <a:rPr lang="en-US" sz="1400" dirty="0" err="1"/>
              <a:t>fanno</a:t>
            </a:r>
            <a:r>
              <a:rPr lang="en-US" sz="1400" dirty="0"/>
              <a:t> </a:t>
            </a:r>
            <a:r>
              <a:rPr lang="en-US" sz="1400" dirty="0" err="1"/>
              <a:t>attraverso</a:t>
            </a:r>
            <a:r>
              <a:rPr lang="en-US" sz="1400" dirty="0"/>
              <a:t> </a:t>
            </a:r>
            <a:r>
              <a:rPr lang="en-US" sz="1400" dirty="0" err="1"/>
              <a:t>lui</a:t>
            </a:r>
            <a:r>
              <a:rPr lang="en-US" sz="1400" dirty="0"/>
              <a:t>. Tale </a:t>
            </a:r>
            <a:r>
              <a:rPr lang="en-US" sz="1400" dirty="0" err="1"/>
              <a:t>è</a:t>
            </a:r>
            <a:r>
              <a:rPr lang="en-US" sz="1400" dirty="0"/>
              <a:t> </a:t>
            </a:r>
            <a:r>
              <a:rPr lang="en-US" sz="1400" dirty="0" err="1"/>
              <a:t>il</a:t>
            </a:r>
            <a:r>
              <a:rPr lang="en-US" sz="1400" dirty="0"/>
              <a:t> </a:t>
            </a:r>
            <a:r>
              <a:rPr lang="en-US" sz="1400" dirty="0" err="1"/>
              <a:t>potere</a:t>
            </a:r>
            <a:r>
              <a:rPr lang="en-US" sz="1400" dirty="0"/>
              <a:t> </a:t>
            </a:r>
            <a:r>
              <a:rPr lang="en-US" sz="1400" dirty="0" err="1"/>
              <a:t>della</a:t>
            </a:r>
            <a:r>
              <a:rPr lang="en-US" sz="1400" dirty="0"/>
              <a:t> </a:t>
            </a:r>
            <a:r>
              <a:rPr lang="en-US" sz="1400" dirty="0" err="1"/>
              <a:t>processione</a:t>
            </a:r>
            <a:r>
              <a:rPr lang="en-US" sz="1400" dirty="0"/>
              <a:t> </a:t>
            </a:r>
            <a:r>
              <a:rPr lang="en-US" sz="1400" dirty="0" err="1"/>
              <a:t>che</a:t>
            </a:r>
            <a:r>
              <a:rPr lang="en-US" sz="1400" dirty="0"/>
              <a:t> </a:t>
            </a:r>
            <a:r>
              <a:rPr lang="en-US" sz="1400" dirty="0" err="1"/>
              <a:t>risale</a:t>
            </a:r>
            <a:r>
              <a:rPr lang="en-US" sz="1400" dirty="0"/>
              <a:t> la </a:t>
            </a:r>
            <a:r>
              <a:rPr lang="en-US" sz="1400" dirty="0" err="1"/>
              <a:t>navata</a:t>
            </a:r>
            <a:r>
              <a:rPr lang="en-US" sz="1400" dirty="0"/>
              <a:t> </a:t>
            </a:r>
            <a:r>
              <a:rPr lang="en-US" sz="1400" dirty="0" err="1"/>
              <a:t>centrale</a:t>
            </a:r>
            <a:r>
              <a:rPr lang="en-US" sz="1400" dirty="0"/>
              <a:t>: </a:t>
            </a:r>
            <a:r>
              <a:rPr lang="en-US" sz="1400" dirty="0" err="1"/>
              <a:t>è</a:t>
            </a:r>
            <a:r>
              <a:rPr lang="en-US" sz="1400" dirty="0"/>
              <a:t> come se </a:t>
            </a:r>
            <a:r>
              <a:rPr lang="en-US" sz="1400" dirty="0" err="1"/>
              <a:t>essa</a:t>
            </a:r>
            <a:r>
              <a:rPr lang="en-US" sz="1400" dirty="0"/>
              <a:t> </a:t>
            </a:r>
            <a:r>
              <a:rPr lang="en-US" sz="1400" dirty="0" err="1"/>
              <a:t>raccogliesse</a:t>
            </a:r>
            <a:r>
              <a:rPr lang="en-US" sz="1400" dirty="0"/>
              <a:t> </a:t>
            </a:r>
            <a:r>
              <a:rPr lang="en-US" sz="1400" dirty="0" err="1"/>
              <a:t>l’assemblea</a:t>
            </a:r>
            <a:r>
              <a:rPr lang="en-US" sz="1400" dirty="0"/>
              <a:t> </a:t>
            </a:r>
            <a:r>
              <a:rPr lang="en-US" sz="1400" dirty="0" err="1"/>
              <a:t>attraversandola</a:t>
            </a:r>
            <a:r>
              <a:rPr lang="en-US" sz="1400" dirty="0"/>
              <a:t> per </a:t>
            </a:r>
            <a:r>
              <a:rPr lang="en-US" sz="1400" dirty="0" err="1"/>
              <a:t>andare</a:t>
            </a:r>
            <a:r>
              <a:rPr lang="en-US" sz="1400" dirty="0"/>
              <a:t> verso </a:t>
            </a:r>
            <a:r>
              <a:rPr lang="en-US" sz="1400" dirty="0" err="1"/>
              <a:t>il</a:t>
            </a:r>
            <a:r>
              <a:rPr lang="en-US" sz="1400" dirty="0"/>
              <a:t> </a:t>
            </a:r>
            <a:r>
              <a:rPr lang="en-US" sz="1400" dirty="0" err="1"/>
              <a:t>levante</a:t>
            </a:r>
            <a:r>
              <a:rPr lang="en-US" sz="1400" dirty="0"/>
              <a:t> del Cristo </a:t>
            </a:r>
            <a:r>
              <a:rPr lang="en-US" sz="1400" dirty="0" err="1"/>
              <a:t>risorto</a:t>
            </a:r>
            <a:r>
              <a:rPr lang="en-US" sz="1400" dirty="0"/>
              <a:t>» [</a:t>
            </a:r>
            <a:r>
              <a:rPr lang="en-US" sz="1400" cap="small" dirty="0" err="1"/>
              <a:t>Gelineau</a:t>
            </a:r>
            <a:r>
              <a:rPr lang="en-US" sz="1400" dirty="0"/>
              <a:t> 2004, p. 32]. </a:t>
            </a:r>
            <a:endParaRPr lang="it-IT" sz="1400" dirty="0"/>
          </a:p>
        </p:txBody>
      </p:sp>
    </p:spTree>
    <p:extLst>
      <p:ext uri="{BB962C8B-B14F-4D97-AF65-F5344CB8AC3E}">
        <p14:creationId xmlns:p14="http://schemas.microsoft.com/office/powerpoint/2010/main" val="23985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923330"/>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008000"/>
                </a:solidFill>
                <a:latin typeface="Chalkduster"/>
                <a:cs typeface="Chalkduster"/>
              </a:rPr>
              <a:t>4</a:t>
            </a:r>
            <a:r>
              <a:rPr lang="it-IT" dirty="0" smtClean="0">
                <a:latin typeface="Chalkduster"/>
                <a:cs typeface="Chalkduster"/>
              </a:rPr>
              <a:t> </a:t>
            </a:r>
          </a:p>
          <a:p>
            <a:r>
              <a:rPr lang="it-IT" i="1" dirty="0">
                <a:solidFill>
                  <a:srgbClr val="FF0000"/>
                </a:solidFill>
                <a:latin typeface="Chalkduster"/>
                <a:cs typeface="Chalkduster"/>
              </a:rPr>
              <a:t>TROVA L’INTRUSO!</a:t>
            </a:r>
          </a:p>
          <a:p>
            <a:r>
              <a:rPr lang="it-IT" dirty="0"/>
              <a:t>Contesto: </a:t>
            </a:r>
            <a:r>
              <a:rPr lang="it-IT" b="1" dirty="0"/>
              <a:t>Domenica del tempo ordinario. Canto d’ingresso</a:t>
            </a:r>
          </a:p>
        </p:txBody>
      </p:sp>
      <p:sp>
        <p:nvSpPr>
          <p:cNvPr id="4" name="TextBox 3"/>
          <p:cNvSpPr txBox="1"/>
          <p:nvPr/>
        </p:nvSpPr>
        <p:spPr>
          <a:xfrm>
            <a:off x="432377" y="1513117"/>
            <a:ext cx="2215907" cy="2893100"/>
          </a:xfrm>
          <a:prstGeom prst="rect">
            <a:avLst/>
          </a:prstGeom>
          <a:noFill/>
        </p:spPr>
        <p:txBody>
          <a:bodyPr wrap="square" rtlCol="0">
            <a:spAutoFit/>
          </a:bodyPr>
          <a:lstStyle/>
          <a:p>
            <a:r>
              <a:rPr lang="en-US" sz="1300" dirty="0">
                <a:latin typeface="Arial Narrow"/>
                <a:cs typeface="Arial Narrow"/>
              </a:rPr>
              <a:t>NOI VENIAMO A </a:t>
            </a:r>
            <a:r>
              <a:rPr lang="en-US" sz="1300" dirty="0" smtClean="0">
                <a:latin typeface="Arial Narrow"/>
                <a:cs typeface="Arial Narrow"/>
              </a:rPr>
              <a:t>TE</a:t>
            </a:r>
          </a:p>
          <a:p>
            <a:endParaRPr lang="it-IT" sz="1300" dirty="0">
              <a:latin typeface="Arial Narrow"/>
              <a:cs typeface="Arial Narrow"/>
            </a:endParaRPr>
          </a:p>
          <a:p>
            <a:pPr marL="269875" indent="-269875"/>
            <a:r>
              <a:rPr lang="en-US" sz="1300" b="1" dirty="0">
                <a:latin typeface="Arial Narrow"/>
                <a:cs typeface="Arial Narrow"/>
              </a:rPr>
              <a:t>R. </a:t>
            </a:r>
            <a:r>
              <a:rPr lang="en-US" sz="1300" b="1" dirty="0" smtClean="0">
                <a:latin typeface="Arial Narrow"/>
                <a:cs typeface="Arial Narrow"/>
              </a:rPr>
              <a:t>	Signore </a:t>
            </a:r>
            <a:r>
              <a:rPr lang="en-US" sz="1300" b="1" dirty="0">
                <a:latin typeface="Arial Narrow"/>
                <a:cs typeface="Arial Narrow"/>
              </a:rPr>
              <a:t>in </a:t>
            </a:r>
            <a:r>
              <a:rPr lang="en-US" sz="1300" b="1" dirty="0" err="1">
                <a:latin typeface="Arial Narrow"/>
                <a:cs typeface="Arial Narrow"/>
              </a:rPr>
              <a:t>questa</a:t>
            </a:r>
            <a:r>
              <a:rPr lang="en-US" sz="1300" b="1" dirty="0">
                <a:latin typeface="Arial Narrow"/>
                <a:cs typeface="Arial Narrow"/>
              </a:rPr>
              <a:t> casa</a:t>
            </a:r>
            <a:endParaRPr lang="it-IT" sz="1300" dirty="0">
              <a:latin typeface="Arial Narrow"/>
              <a:cs typeface="Arial Narrow"/>
            </a:endParaRPr>
          </a:p>
          <a:p>
            <a:pPr marL="269875" indent="-269875"/>
            <a:r>
              <a:rPr lang="en-US" sz="1300" b="1" dirty="0" smtClean="0">
                <a:latin typeface="Arial Narrow"/>
                <a:cs typeface="Arial Narrow"/>
              </a:rPr>
              <a:t>	</a:t>
            </a:r>
            <a:r>
              <a:rPr lang="en-US" sz="1300" b="1" dirty="0" err="1" smtClean="0">
                <a:latin typeface="Arial Narrow"/>
                <a:cs typeface="Arial Narrow"/>
              </a:rPr>
              <a:t>oggi</a:t>
            </a:r>
            <a:r>
              <a:rPr lang="en-US" sz="1300" b="1" dirty="0" smtClean="0">
                <a:latin typeface="Arial Narrow"/>
                <a:cs typeface="Arial Narrow"/>
              </a:rPr>
              <a:t> </a:t>
            </a:r>
            <a:r>
              <a:rPr lang="en-US" sz="1300" b="1" dirty="0">
                <a:latin typeface="Arial Narrow"/>
                <a:cs typeface="Arial Narrow"/>
              </a:rPr>
              <a:t>ci </a:t>
            </a:r>
            <a:r>
              <a:rPr lang="en-US" sz="1300" b="1" dirty="0" err="1">
                <a:latin typeface="Arial Narrow"/>
                <a:cs typeface="Arial Narrow"/>
              </a:rPr>
              <a:t>hai</a:t>
            </a:r>
            <a:r>
              <a:rPr lang="en-US" sz="1300" b="1" dirty="0">
                <a:latin typeface="Arial Narrow"/>
                <a:cs typeface="Arial Narrow"/>
              </a:rPr>
              <a:t> </a:t>
            </a:r>
            <a:r>
              <a:rPr lang="en-US" sz="1300" b="1" dirty="0" err="1">
                <a:latin typeface="Arial Narrow"/>
                <a:cs typeface="Arial Narrow"/>
              </a:rPr>
              <a:t>chiamati</a:t>
            </a:r>
            <a:endParaRPr lang="it-IT" sz="1300" dirty="0">
              <a:latin typeface="Arial Narrow"/>
              <a:cs typeface="Arial Narrow"/>
            </a:endParaRPr>
          </a:p>
          <a:p>
            <a:pPr marL="269875" indent="-269875"/>
            <a:r>
              <a:rPr lang="en-US" sz="1300" b="1" dirty="0" smtClean="0">
                <a:latin typeface="Arial Narrow"/>
                <a:cs typeface="Arial Narrow"/>
              </a:rPr>
              <a:t>	</a:t>
            </a:r>
            <a:r>
              <a:rPr lang="en-US" sz="1300" b="1" dirty="0" err="1" smtClean="0">
                <a:latin typeface="Arial Narrow"/>
                <a:cs typeface="Arial Narrow"/>
              </a:rPr>
              <a:t>noi</a:t>
            </a:r>
            <a:r>
              <a:rPr lang="en-US" sz="1300" b="1" dirty="0" smtClean="0">
                <a:latin typeface="Arial Narrow"/>
                <a:cs typeface="Arial Narrow"/>
              </a:rPr>
              <a:t> </a:t>
            </a:r>
            <a:r>
              <a:rPr lang="en-US" sz="1300" b="1" dirty="0" err="1">
                <a:latin typeface="Arial Narrow"/>
                <a:cs typeface="Arial Narrow"/>
              </a:rPr>
              <a:t>veniamo</a:t>
            </a:r>
            <a:r>
              <a:rPr lang="en-US" sz="1300" b="1" dirty="0">
                <a:latin typeface="Arial Narrow"/>
                <a:cs typeface="Arial Narrow"/>
              </a:rPr>
              <a:t> a </a:t>
            </a:r>
            <a:r>
              <a:rPr lang="en-US" sz="1300" b="1" dirty="0" err="1">
                <a:latin typeface="Arial Narrow"/>
                <a:cs typeface="Arial Narrow"/>
              </a:rPr>
              <a:t>te</a:t>
            </a:r>
            <a:endParaRPr lang="it-IT" sz="1300" dirty="0">
              <a:latin typeface="Arial Narrow"/>
              <a:cs typeface="Arial Narrow"/>
            </a:endParaRPr>
          </a:p>
          <a:p>
            <a:pPr marL="269875" indent="-269875"/>
            <a:r>
              <a:rPr lang="en-US" sz="1300" b="1" dirty="0" smtClean="0">
                <a:latin typeface="Arial Narrow"/>
                <a:cs typeface="Arial Narrow"/>
              </a:rPr>
              <a:t>	come </a:t>
            </a:r>
            <a:r>
              <a:rPr lang="en-US" sz="1300" b="1" dirty="0" err="1">
                <a:latin typeface="Arial Narrow"/>
                <a:cs typeface="Arial Narrow"/>
              </a:rPr>
              <a:t>figli</a:t>
            </a:r>
            <a:r>
              <a:rPr lang="en-US" sz="1300" b="1" dirty="0">
                <a:latin typeface="Arial Narrow"/>
                <a:cs typeface="Arial Narrow"/>
              </a:rPr>
              <a:t> </a:t>
            </a:r>
            <a:r>
              <a:rPr lang="en-US" sz="1300" b="1" dirty="0" err="1">
                <a:latin typeface="Arial Narrow"/>
                <a:cs typeface="Arial Narrow"/>
              </a:rPr>
              <a:t>tuoi</a:t>
            </a:r>
            <a:r>
              <a:rPr lang="en-US" sz="1300" b="1" dirty="0">
                <a:latin typeface="Arial Narrow"/>
                <a:cs typeface="Arial Narrow"/>
              </a:rPr>
              <a:t>.</a:t>
            </a:r>
            <a:endParaRPr lang="it-IT" sz="1300" dirty="0">
              <a:latin typeface="Arial Narrow"/>
              <a:cs typeface="Arial Narrow"/>
            </a:endParaRPr>
          </a:p>
          <a:p>
            <a:pPr marL="269875" indent="-269875"/>
            <a:r>
              <a:rPr lang="en-US" sz="1300" dirty="0">
                <a:latin typeface="Arial Narrow"/>
                <a:cs typeface="Arial Narrow"/>
              </a:rPr>
              <a:t>1. </a:t>
            </a:r>
            <a:r>
              <a:rPr lang="en-US" sz="1300" dirty="0" smtClean="0">
                <a:latin typeface="Arial Narrow"/>
                <a:cs typeface="Arial Narrow"/>
              </a:rPr>
              <a:t>	Dai </a:t>
            </a:r>
            <a:r>
              <a:rPr lang="en-US" sz="1300" dirty="0" err="1">
                <a:latin typeface="Arial Narrow"/>
                <a:cs typeface="Arial Narrow"/>
              </a:rPr>
              <a:t>posti</a:t>
            </a:r>
            <a:r>
              <a:rPr lang="en-US" sz="1300" dirty="0">
                <a:latin typeface="Arial Narrow"/>
                <a:cs typeface="Arial Narrow"/>
              </a:rPr>
              <a:t> </a:t>
            </a:r>
            <a:r>
              <a:rPr lang="en-US" sz="1300" dirty="0" err="1">
                <a:latin typeface="Arial Narrow"/>
                <a:cs typeface="Arial Narrow"/>
              </a:rPr>
              <a:t>più</a:t>
            </a:r>
            <a:r>
              <a:rPr lang="en-US" sz="1300" dirty="0">
                <a:latin typeface="Arial Narrow"/>
                <a:cs typeface="Arial Narrow"/>
              </a:rPr>
              <a:t> </a:t>
            </a:r>
            <a:r>
              <a:rPr lang="en-US" sz="1300" dirty="0" err="1">
                <a:latin typeface="Arial Narrow"/>
                <a:cs typeface="Arial Narrow"/>
              </a:rPr>
              <a:t>diversi</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smtClean="0">
                <a:latin typeface="Arial Narrow"/>
                <a:cs typeface="Arial Narrow"/>
              </a:rPr>
              <a:t>siamo</a:t>
            </a:r>
            <a:r>
              <a:rPr lang="en-US" sz="1300" dirty="0" smtClean="0">
                <a:latin typeface="Arial Narrow"/>
                <a:cs typeface="Arial Narrow"/>
              </a:rPr>
              <a:t> </a:t>
            </a:r>
            <a:r>
              <a:rPr lang="en-US" sz="1300" dirty="0">
                <a:latin typeface="Arial Narrow"/>
                <a:cs typeface="Arial Narrow"/>
              </a:rPr>
              <a:t>da </a:t>
            </a:r>
            <a:r>
              <a:rPr lang="en-US" sz="1300" dirty="0" err="1">
                <a:latin typeface="Arial Narrow"/>
                <a:cs typeface="Arial Narrow"/>
              </a:rPr>
              <a:t>te</a:t>
            </a:r>
            <a:r>
              <a:rPr lang="en-US" sz="1300" dirty="0">
                <a:latin typeface="Arial Narrow"/>
                <a:cs typeface="Arial Narrow"/>
              </a:rPr>
              <a:t>, Signore</a:t>
            </a:r>
            <a:endParaRPr lang="it-IT" sz="1300" dirty="0">
              <a:latin typeface="Arial Narrow"/>
              <a:cs typeface="Arial Narrow"/>
            </a:endParaRPr>
          </a:p>
          <a:p>
            <a:pPr marL="269875" indent="-269875"/>
            <a:r>
              <a:rPr lang="en-US" sz="1300" dirty="0" smtClean="0">
                <a:latin typeface="Arial Narrow"/>
                <a:cs typeface="Arial Narrow"/>
              </a:rPr>
              <a:t>	come </a:t>
            </a:r>
            <a:r>
              <a:rPr lang="en-US" sz="1300" dirty="0">
                <a:latin typeface="Arial Narrow"/>
                <a:cs typeface="Arial Narrow"/>
              </a:rPr>
              <a:t>la </a:t>
            </a:r>
            <a:r>
              <a:rPr lang="en-US" sz="1300" dirty="0" err="1">
                <a:latin typeface="Arial Narrow"/>
                <a:cs typeface="Arial Narrow"/>
              </a:rPr>
              <a:t>folla</a:t>
            </a:r>
            <a:r>
              <a:rPr lang="en-US" sz="1300" dirty="0">
                <a:latin typeface="Arial Narrow"/>
                <a:cs typeface="Arial Narrow"/>
              </a:rPr>
              <a:t> un tempo</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smtClean="0">
                <a:latin typeface="Arial Narrow"/>
                <a:cs typeface="Arial Narrow"/>
              </a:rPr>
              <a:t>che</a:t>
            </a:r>
            <a:r>
              <a:rPr lang="en-US" sz="1300" dirty="0" smtClean="0">
                <a:latin typeface="Arial Narrow"/>
                <a:cs typeface="Arial Narrow"/>
              </a:rPr>
              <a:t> </a:t>
            </a:r>
            <a:r>
              <a:rPr lang="en-US" sz="1300" dirty="0" err="1">
                <a:latin typeface="Arial Narrow"/>
                <a:cs typeface="Arial Narrow"/>
              </a:rPr>
              <a:t>udiva</a:t>
            </a:r>
            <a:r>
              <a:rPr lang="en-US" sz="1300" dirty="0">
                <a:latin typeface="Arial Narrow"/>
                <a:cs typeface="Arial Narrow"/>
              </a:rPr>
              <a:t> la </a:t>
            </a:r>
            <a:r>
              <a:rPr lang="en-US" sz="1300" dirty="0" err="1">
                <a:latin typeface="Arial Narrow"/>
                <a:cs typeface="Arial Narrow"/>
              </a:rPr>
              <a:t>tua</a:t>
            </a:r>
            <a:r>
              <a:rPr lang="en-US" sz="1300" dirty="0">
                <a:latin typeface="Arial Narrow"/>
                <a:cs typeface="Arial Narrow"/>
              </a:rPr>
              <a:t> voce. </a:t>
            </a:r>
            <a:r>
              <a:rPr lang="en-US" sz="1300" b="1" dirty="0">
                <a:latin typeface="Arial Narrow"/>
                <a:cs typeface="Arial Narrow"/>
              </a:rPr>
              <a:t>R.</a:t>
            </a:r>
            <a:endParaRPr lang="it-IT" sz="1300" dirty="0">
              <a:latin typeface="Arial Narrow"/>
              <a:cs typeface="Arial Narrow"/>
            </a:endParaRPr>
          </a:p>
          <a:p>
            <a:pPr marL="269875" indent="-269875"/>
            <a:r>
              <a:rPr lang="en-US" sz="1300" dirty="0">
                <a:latin typeface="Arial Narrow"/>
                <a:cs typeface="Arial Narrow"/>
              </a:rPr>
              <a:t>2. </a:t>
            </a:r>
            <a:r>
              <a:rPr lang="en-US" sz="1300" dirty="0" smtClean="0">
                <a:latin typeface="Arial Narrow"/>
                <a:cs typeface="Arial Narrow"/>
              </a:rPr>
              <a:t>	Dai </a:t>
            </a:r>
            <a:r>
              <a:rPr lang="en-US" sz="1300" dirty="0" err="1">
                <a:latin typeface="Arial Narrow"/>
                <a:cs typeface="Arial Narrow"/>
              </a:rPr>
              <a:t>posti</a:t>
            </a:r>
            <a:r>
              <a:rPr lang="en-US" sz="1300" dirty="0">
                <a:latin typeface="Arial Narrow"/>
                <a:cs typeface="Arial Narrow"/>
              </a:rPr>
              <a:t> </a:t>
            </a:r>
            <a:r>
              <a:rPr lang="en-US" sz="1300" dirty="0" err="1">
                <a:latin typeface="Arial Narrow"/>
                <a:cs typeface="Arial Narrow"/>
              </a:rPr>
              <a:t>più</a:t>
            </a:r>
            <a:r>
              <a:rPr lang="en-US" sz="1300" dirty="0">
                <a:latin typeface="Arial Narrow"/>
                <a:cs typeface="Arial Narrow"/>
              </a:rPr>
              <a:t> </a:t>
            </a:r>
            <a:r>
              <a:rPr lang="en-US" sz="1300" dirty="0" err="1">
                <a:latin typeface="Arial Narrow"/>
                <a:cs typeface="Arial Narrow"/>
              </a:rPr>
              <a:t>lontani</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smtClean="0">
                <a:latin typeface="Arial Narrow"/>
                <a:cs typeface="Arial Narrow"/>
              </a:rPr>
              <a:t>siamo</a:t>
            </a:r>
            <a:r>
              <a:rPr lang="en-US" sz="1300" dirty="0" smtClean="0">
                <a:latin typeface="Arial Narrow"/>
                <a:cs typeface="Arial Narrow"/>
              </a:rPr>
              <a:t> </a:t>
            </a:r>
            <a:r>
              <a:rPr lang="en-US" sz="1300" dirty="0" err="1">
                <a:latin typeface="Arial Narrow"/>
                <a:cs typeface="Arial Narrow"/>
              </a:rPr>
              <a:t>allo</a:t>
            </a:r>
            <a:r>
              <a:rPr lang="en-US" sz="1300" dirty="0">
                <a:latin typeface="Arial Narrow"/>
                <a:cs typeface="Arial Narrow"/>
              </a:rPr>
              <a:t> </a:t>
            </a:r>
            <a:r>
              <a:rPr lang="en-US" sz="1300" dirty="0" err="1">
                <a:latin typeface="Arial Narrow"/>
                <a:cs typeface="Arial Narrow"/>
              </a:rPr>
              <a:t>stesso</a:t>
            </a:r>
            <a:r>
              <a:rPr lang="en-US" sz="1300" dirty="0">
                <a:latin typeface="Arial Narrow"/>
                <a:cs typeface="Arial Narrow"/>
              </a:rPr>
              <a:t> </a:t>
            </a:r>
            <a:r>
              <a:rPr lang="en-US" sz="1300" dirty="0" err="1">
                <a:latin typeface="Arial Narrow"/>
                <a:cs typeface="Arial Narrow"/>
              </a:rPr>
              <a:t>altare</a:t>
            </a:r>
            <a:endParaRPr lang="it-IT" sz="1300" dirty="0">
              <a:latin typeface="Arial Narrow"/>
              <a:cs typeface="Arial Narrow"/>
            </a:endParaRPr>
          </a:p>
          <a:p>
            <a:pPr marL="269875" indent="-269875"/>
            <a:r>
              <a:rPr lang="en-US" sz="1300" dirty="0" smtClean="0">
                <a:latin typeface="Arial Narrow"/>
                <a:cs typeface="Arial Narrow"/>
              </a:rPr>
              <a:t>	come </a:t>
            </a:r>
            <a:r>
              <a:rPr lang="en-US" sz="1300" dirty="0" err="1">
                <a:latin typeface="Arial Narrow"/>
                <a:cs typeface="Arial Narrow"/>
              </a:rPr>
              <a:t>fratelli</a:t>
            </a:r>
            <a:r>
              <a:rPr lang="en-US" sz="1300" dirty="0">
                <a:latin typeface="Arial Narrow"/>
                <a:cs typeface="Arial Narrow"/>
              </a:rPr>
              <a:t> </a:t>
            </a:r>
            <a:r>
              <a:rPr lang="en-US" sz="1300" dirty="0" err="1">
                <a:latin typeface="Arial Narrow"/>
                <a:cs typeface="Arial Narrow"/>
              </a:rPr>
              <a:t>veri</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smtClean="0">
                <a:latin typeface="Arial Narrow"/>
                <a:cs typeface="Arial Narrow"/>
              </a:rPr>
              <a:t>uniti</a:t>
            </a:r>
            <a:r>
              <a:rPr lang="en-US" sz="1300" dirty="0" smtClean="0">
                <a:latin typeface="Arial Narrow"/>
                <a:cs typeface="Arial Narrow"/>
              </a:rPr>
              <a:t> </a:t>
            </a:r>
            <a:r>
              <a:rPr lang="en-US" sz="1300" dirty="0" err="1">
                <a:latin typeface="Arial Narrow"/>
                <a:cs typeface="Arial Narrow"/>
              </a:rPr>
              <a:t>nel</a:t>
            </a:r>
            <a:r>
              <a:rPr lang="en-US" sz="1300" dirty="0">
                <a:latin typeface="Arial Narrow"/>
                <a:cs typeface="Arial Narrow"/>
              </a:rPr>
              <a:t> </a:t>
            </a:r>
            <a:r>
              <a:rPr lang="en-US" sz="1300" dirty="0" err="1">
                <a:latin typeface="Arial Narrow"/>
                <a:cs typeface="Arial Narrow"/>
              </a:rPr>
              <a:t>tuo</a:t>
            </a:r>
            <a:r>
              <a:rPr lang="en-US" sz="1300" dirty="0">
                <a:latin typeface="Arial Narrow"/>
                <a:cs typeface="Arial Narrow"/>
              </a:rPr>
              <a:t> </a:t>
            </a:r>
            <a:r>
              <a:rPr lang="en-US" sz="1300" dirty="0" err="1">
                <a:latin typeface="Arial Narrow"/>
                <a:cs typeface="Arial Narrow"/>
              </a:rPr>
              <a:t>nome</a:t>
            </a:r>
            <a:r>
              <a:rPr lang="en-US" sz="1300" dirty="0">
                <a:latin typeface="Arial Narrow"/>
                <a:cs typeface="Arial Narrow"/>
              </a:rPr>
              <a:t>. </a:t>
            </a:r>
            <a:r>
              <a:rPr lang="en-US" sz="1300" b="1" dirty="0">
                <a:latin typeface="Arial Narrow"/>
                <a:cs typeface="Arial Narrow"/>
              </a:rPr>
              <a:t>R</a:t>
            </a:r>
            <a:r>
              <a:rPr lang="en-US" sz="1300" b="1" dirty="0" smtClean="0">
                <a:latin typeface="Arial Narrow"/>
                <a:cs typeface="Arial Narrow"/>
              </a:rPr>
              <a:t>.</a:t>
            </a:r>
            <a:endParaRPr lang="it-IT" sz="1300" dirty="0">
              <a:latin typeface="Arial Narrow"/>
              <a:cs typeface="Arial Narrow"/>
            </a:endParaRPr>
          </a:p>
        </p:txBody>
      </p:sp>
      <p:sp>
        <p:nvSpPr>
          <p:cNvPr id="5" name="TextBox 4"/>
          <p:cNvSpPr txBox="1"/>
          <p:nvPr/>
        </p:nvSpPr>
        <p:spPr>
          <a:xfrm>
            <a:off x="2729684" y="1513117"/>
            <a:ext cx="2811662" cy="4970592"/>
          </a:xfrm>
          <a:prstGeom prst="rect">
            <a:avLst/>
          </a:prstGeom>
          <a:noFill/>
        </p:spPr>
        <p:txBody>
          <a:bodyPr wrap="square" rtlCol="0">
            <a:spAutoFit/>
          </a:bodyPr>
          <a:lstStyle/>
          <a:p>
            <a:pPr marL="269875" indent="-269875"/>
            <a:r>
              <a:rPr lang="en-US" sz="1300" dirty="0">
                <a:latin typeface="Arial Narrow"/>
                <a:cs typeface="Arial Narrow"/>
              </a:rPr>
              <a:t>NOI VENIAMO A </a:t>
            </a:r>
            <a:r>
              <a:rPr lang="en-US" sz="1300" dirty="0" smtClean="0">
                <a:latin typeface="Arial Narrow"/>
                <a:cs typeface="Arial Narrow"/>
              </a:rPr>
              <a:t>TE</a:t>
            </a:r>
          </a:p>
          <a:p>
            <a:pPr marL="269875" indent="-269875"/>
            <a:endParaRPr lang="it-IT" sz="1300" dirty="0">
              <a:latin typeface="Arial Narrow"/>
              <a:cs typeface="Arial Narrow"/>
            </a:endParaRPr>
          </a:p>
          <a:p>
            <a:pPr marL="269875" indent="-269875"/>
            <a:r>
              <a:rPr lang="en-US" sz="1300" b="1" dirty="0">
                <a:latin typeface="Arial Narrow"/>
                <a:cs typeface="Arial Narrow"/>
              </a:rPr>
              <a:t>R. </a:t>
            </a:r>
            <a:r>
              <a:rPr lang="en-US" sz="1300" b="1" dirty="0" smtClean="0">
                <a:latin typeface="Arial Narrow"/>
                <a:cs typeface="Arial Narrow"/>
              </a:rPr>
              <a:t>	</a:t>
            </a:r>
            <a:r>
              <a:rPr lang="en-US" sz="1300" b="1" dirty="0" err="1" smtClean="0">
                <a:latin typeface="Arial Narrow"/>
                <a:cs typeface="Arial Narrow"/>
              </a:rPr>
              <a:t>Noi</a:t>
            </a:r>
            <a:r>
              <a:rPr lang="en-US" sz="1300" b="1" dirty="0" smtClean="0">
                <a:latin typeface="Arial Narrow"/>
                <a:cs typeface="Arial Narrow"/>
              </a:rPr>
              <a:t> </a:t>
            </a:r>
            <a:r>
              <a:rPr lang="en-US" sz="1300" b="1" dirty="0" err="1">
                <a:latin typeface="Arial Narrow"/>
                <a:cs typeface="Arial Narrow"/>
              </a:rPr>
              <a:t>veniamo</a:t>
            </a:r>
            <a:r>
              <a:rPr lang="en-US" sz="1300" b="1" dirty="0">
                <a:latin typeface="Arial Narrow"/>
                <a:cs typeface="Arial Narrow"/>
              </a:rPr>
              <a:t> a </a:t>
            </a:r>
            <a:r>
              <a:rPr lang="en-US" sz="1300" b="1" dirty="0" err="1">
                <a:latin typeface="Arial Narrow"/>
                <a:cs typeface="Arial Narrow"/>
              </a:rPr>
              <a:t>te</a:t>
            </a:r>
            <a:r>
              <a:rPr lang="en-US" sz="1300" b="1" dirty="0">
                <a:latin typeface="Arial Narrow"/>
                <a:cs typeface="Arial Narrow"/>
              </a:rPr>
              <a:t>, </a:t>
            </a:r>
            <a:endParaRPr lang="it-IT" sz="1300" dirty="0">
              <a:latin typeface="Arial Narrow"/>
              <a:cs typeface="Arial Narrow"/>
            </a:endParaRPr>
          </a:p>
          <a:p>
            <a:pPr marL="269875" indent="-269875"/>
            <a:r>
              <a:rPr lang="en-US" sz="1300" b="1" dirty="0" smtClean="0">
                <a:latin typeface="Arial Narrow"/>
                <a:cs typeface="Arial Narrow"/>
              </a:rPr>
              <a:t>	</a:t>
            </a:r>
            <a:r>
              <a:rPr lang="en-US" sz="1300" b="1" dirty="0" err="1" smtClean="0">
                <a:latin typeface="Arial Narrow"/>
                <a:cs typeface="Arial Narrow"/>
              </a:rPr>
              <a:t>ti</a:t>
            </a:r>
            <a:r>
              <a:rPr lang="en-US" sz="1300" b="1" dirty="0" smtClean="0">
                <a:latin typeface="Arial Narrow"/>
                <a:cs typeface="Arial Narrow"/>
              </a:rPr>
              <a:t> </a:t>
            </a:r>
            <a:r>
              <a:rPr lang="en-US" sz="1300" b="1" dirty="0" err="1">
                <a:latin typeface="Arial Narrow"/>
                <a:cs typeface="Arial Narrow"/>
              </a:rPr>
              <a:t>seguiamo</a:t>
            </a:r>
            <a:r>
              <a:rPr lang="en-US" sz="1300" b="1" dirty="0">
                <a:latin typeface="Arial Narrow"/>
                <a:cs typeface="Arial Narrow"/>
              </a:rPr>
              <a:t>, Signor,</a:t>
            </a:r>
            <a:endParaRPr lang="it-IT" sz="1300" dirty="0">
              <a:latin typeface="Arial Narrow"/>
              <a:cs typeface="Arial Narrow"/>
            </a:endParaRPr>
          </a:p>
          <a:p>
            <a:pPr marL="269875" indent="-269875"/>
            <a:r>
              <a:rPr lang="en-US" sz="1300" b="1" dirty="0" smtClean="0">
                <a:latin typeface="Arial Narrow"/>
                <a:cs typeface="Arial Narrow"/>
              </a:rPr>
              <a:t>	solo </a:t>
            </a:r>
            <a:r>
              <a:rPr lang="en-US" sz="1300" b="1" dirty="0" err="1">
                <a:latin typeface="Arial Narrow"/>
                <a:cs typeface="Arial Narrow"/>
              </a:rPr>
              <a:t>tu</a:t>
            </a:r>
            <a:r>
              <a:rPr lang="en-US" sz="1300" b="1" dirty="0">
                <a:latin typeface="Arial Narrow"/>
                <a:cs typeface="Arial Narrow"/>
              </a:rPr>
              <a:t> </a:t>
            </a:r>
            <a:r>
              <a:rPr lang="en-US" sz="1300" b="1" dirty="0" err="1">
                <a:latin typeface="Arial Narrow"/>
                <a:cs typeface="Arial Narrow"/>
              </a:rPr>
              <a:t>hai</a:t>
            </a:r>
            <a:r>
              <a:rPr lang="en-US" sz="1300" b="1" dirty="0">
                <a:latin typeface="Arial Narrow"/>
                <a:cs typeface="Arial Narrow"/>
              </a:rPr>
              <a:t> parole di vita!</a:t>
            </a:r>
            <a:endParaRPr lang="it-IT" sz="1300" dirty="0">
              <a:latin typeface="Arial Narrow"/>
              <a:cs typeface="Arial Narrow"/>
            </a:endParaRPr>
          </a:p>
          <a:p>
            <a:pPr marL="269875" indent="-269875"/>
            <a:r>
              <a:rPr lang="en-US" sz="1300" b="1" dirty="0" smtClean="0">
                <a:latin typeface="Arial Narrow"/>
                <a:cs typeface="Arial Narrow"/>
              </a:rPr>
              <a:t>	E </a:t>
            </a:r>
            <a:r>
              <a:rPr lang="en-US" sz="1300" b="1" dirty="0" err="1">
                <a:latin typeface="Arial Narrow"/>
                <a:cs typeface="Arial Narrow"/>
              </a:rPr>
              <a:t>rinascerà</a:t>
            </a:r>
            <a:r>
              <a:rPr lang="en-US" sz="1300" b="1" dirty="0">
                <a:latin typeface="Arial Narrow"/>
                <a:cs typeface="Arial Narrow"/>
              </a:rPr>
              <a:t> </a:t>
            </a:r>
            <a:r>
              <a:rPr lang="en-US" sz="1300" b="1" dirty="0" err="1">
                <a:latin typeface="Arial Narrow"/>
                <a:cs typeface="Arial Narrow"/>
              </a:rPr>
              <a:t>dall’incontro</a:t>
            </a:r>
            <a:r>
              <a:rPr lang="en-US" sz="1300" b="1" dirty="0">
                <a:latin typeface="Arial Narrow"/>
                <a:cs typeface="Arial Narrow"/>
              </a:rPr>
              <a:t> con </a:t>
            </a:r>
            <a:r>
              <a:rPr lang="en-US" sz="1300" b="1" dirty="0" err="1">
                <a:latin typeface="Arial Narrow"/>
                <a:cs typeface="Arial Narrow"/>
              </a:rPr>
              <a:t>te</a:t>
            </a:r>
            <a:r>
              <a:rPr lang="en-US" sz="1300" b="1" dirty="0">
                <a:latin typeface="Arial Narrow"/>
                <a:cs typeface="Arial Narrow"/>
              </a:rPr>
              <a:t> </a:t>
            </a:r>
            <a:endParaRPr lang="it-IT" sz="1300" dirty="0">
              <a:latin typeface="Arial Narrow"/>
              <a:cs typeface="Arial Narrow"/>
            </a:endParaRPr>
          </a:p>
          <a:p>
            <a:pPr marL="269875" indent="-269875"/>
            <a:r>
              <a:rPr lang="en-US" sz="1300" b="1" dirty="0" smtClean="0">
                <a:latin typeface="Arial Narrow"/>
                <a:cs typeface="Arial Narrow"/>
              </a:rPr>
              <a:t>	</a:t>
            </a:r>
            <a:r>
              <a:rPr lang="en-US" sz="1300" b="1" dirty="0" err="1" smtClean="0">
                <a:latin typeface="Arial Narrow"/>
                <a:cs typeface="Arial Narrow"/>
              </a:rPr>
              <a:t>una</a:t>
            </a:r>
            <a:r>
              <a:rPr lang="en-US" sz="1300" b="1" dirty="0" smtClean="0">
                <a:latin typeface="Arial Narrow"/>
                <a:cs typeface="Arial Narrow"/>
              </a:rPr>
              <a:t> </a:t>
            </a:r>
            <a:r>
              <a:rPr lang="en-US" sz="1300" b="1" dirty="0" err="1">
                <a:latin typeface="Arial Narrow"/>
                <a:cs typeface="Arial Narrow"/>
              </a:rPr>
              <a:t>nuova</a:t>
            </a:r>
            <a:r>
              <a:rPr lang="en-US" sz="1300" b="1" dirty="0">
                <a:latin typeface="Arial Narrow"/>
                <a:cs typeface="Arial Narrow"/>
              </a:rPr>
              <a:t> </a:t>
            </a:r>
            <a:r>
              <a:rPr lang="en-US" sz="1300" b="1" dirty="0" err="1">
                <a:latin typeface="Arial Narrow"/>
                <a:cs typeface="Arial Narrow"/>
              </a:rPr>
              <a:t>umanità</a:t>
            </a:r>
            <a:r>
              <a:rPr lang="en-US" sz="1300" b="1" dirty="0">
                <a:latin typeface="Arial Narrow"/>
                <a:cs typeface="Arial Narrow"/>
              </a:rPr>
              <a:t>.</a:t>
            </a:r>
            <a:endParaRPr lang="it-IT" sz="1300" dirty="0">
              <a:latin typeface="Arial Narrow"/>
              <a:cs typeface="Arial Narrow"/>
            </a:endParaRPr>
          </a:p>
          <a:p>
            <a:pPr marL="269875" indent="-269875"/>
            <a:r>
              <a:rPr lang="en-US" sz="1300" dirty="0">
                <a:latin typeface="Arial Narrow"/>
                <a:cs typeface="Arial Narrow"/>
              </a:rPr>
              <a:t>1. </a:t>
            </a:r>
            <a:r>
              <a:rPr lang="en-US" sz="1300" dirty="0" smtClean="0">
                <a:latin typeface="Arial Narrow"/>
                <a:cs typeface="Arial Narrow"/>
              </a:rPr>
              <a:t>	</a:t>
            </a:r>
            <a:r>
              <a:rPr lang="en-US" sz="1300" dirty="0" err="1" smtClean="0">
                <a:latin typeface="Arial Narrow"/>
                <a:cs typeface="Arial Narrow"/>
              </a:rPr>
              <a:t>Tu</a:t>
            </a:r>
            <a:r>
              <a:rPr lang="en-US" sz="1300" dirty="0" smtClean="0">
                <a:latin typeface="Arial Narrow"/>
                <a:cs typeface="Arial Narrow"/>
              </a:rPr>
              <a:t> </a:t>
            </a:r>
            <a:r>
              <a:rPr lang="en-US" sz="1300" dirty="0">
                <a:latin typeface="Arial Narrow"/>
                <a:cs typeface="Arial Narrow"/>
              </a:rPr>
              <a:t>maestro </a:t>
            </a:r>
            <a:r>
              <a:rPr lang="en-US" sz="1300" dirty="0" err="1">
                <a:latin typeface="Arial Narrow"/>
                <a:cs typeface="Arial Narrow"/>
              </a:rPr>
              <a:t>degli</a:t>
            </a:r>
            <a:r>
              <a:rPr lang="en-US" sz="1300" dirty="0">
                <a:latin typeface="Arial Narrow"/>
                <a:cs typeface="Arial Narrow"/>
              </a:rPr>
              <a:t> </a:t>
            </a:r>
            <a:r>
              <a:rPr lang="en-US" sz="1300" dirty="0" err="1">
                <a:latin typeface="Arial Narrow"/>
                <a:cs typeface="Arial Narrow"/>
              </a:rPr>
              <a:t>uomini</a:t>
            </a:r>
            <a:r>
              <a:rPr lang="en-US" sz="1300" dirty="0">
                <a:latin typeface="Arial Narrow"/>
                <a:cs typeface="Arial Narrow"/>
              </a:rPr>
              <a:t>, </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a:latin typeface="Arial Narrow"/>
                <a:cs typeface="Arial Narrow"/>
              </a:rPr>
              <a:t>t</a:t>
            </a:r>
            <a:r>
              <a:rPr lang="en-US" sz="1300" dirty="0" err="1" smtClean="0">
                <a:latin typeface="Arial Narrow"/>
                <a:cs typeface="Arial Narrow"/>
              </a:rPr>
              <a:t>u</a:t>
            </a:r>
            <a:r>
              <a:rPr lang="en-US" sz="1300" dirty="0" smtClean="0">
                <a:latin typeface="Arial Narrow"/>
                <a:cs typeface="Arial Narrow"/>
              </a:rPr>
              <a:t> </a:t>
            </a:r>
            <a:r>
              <a:rPr lang="en-US" sz="1300" dirty="0">
                <a:latin typeface="Arial Narrow"/>
                <a:cs typeface="Arial Narrow"/>
              </a:rPr>
              <a:t>ci </a:t>
            </a:r>
            <a:r>
              <a:rPr lang="en-US" sz="1300" dirty="0" err="1">
                <a:latin typeface="Arial Narrow"/>
                <a:cs typeface="Arial Narrow"/>
              </a:rPr>
              <a:t>chiami</a:t>
            </a:r>
            <a:r>
              <a:rPr lang="en-US" sz="1300" dirty="0">
                <a:latin typeface="Arial Narrow"/>
                <a:cs typeface="Arial Narrow"/>
              </a:rPr>
              <a:t> </a:t>
            </a:r>
            <a:r>
              <a:rPr lang="en-US" sz="1300" dirty="0" err="1">
                <a:latin typeface="Arial Narrow"/>
                <a:cs typeface="Arial Narrow"/>
              </a:rPr>
              <a:t>all’ascolto</a:t>
            </a:r>
            <a:endParaRPr lang="it-IT" sz="1300" dirty="0">
              <a:latin typeface="Arial Narrow"/>
              <a:cs typeface="Arial Narrow"/>
            </a:endParaRPr>
          </a:p>
          <a:p>
            <a:pPr marL="269875" indent="-269875"/>
            <a:r>
              <a:rPr lang="en-US" sz="1300" dirty="0" smtClean="0">
                <a:latin typeface="Arial Narrow"/>
                <a:cs typeface="Arial Narrow"/>
              </a:rPr>
              <a:t>	e </a:t>
            </a:r>
            <a:r>
              <a:rPr lang="en-US" sz="1300" dirty="0" err="1">
                <a:latin typeface="Arial Narrow"/>
                <a:cs typeface="Arial Narrow"/>
              </a:rPr>
              <a:t>rinnovi</a:t>
            </a:r>
            <a:r>
              <a:rPr lang="en-US" sz="1300" dirty="0">
                <a:latin typeface="Arial Narrow"/>
                <a:cs typeface="Arial Narrow"/>
              </a:rPr>
              <a:t> con </a:t>
            </a:r>
            <a:r>
              <a:rPr lang="en-US" sz="1300" dirty="0" err="1">
                <a:latin typeface="Arial Narrow"/>
                <a:cs typeface="Arial Narrow"/>
              </a:rPr>
              <a:t>noi</a:t>
            </a:r>
            <a:r>
              <a:rPr lang="en-US" sz="1300" dirty="0">
                <a:latin typeface="Arial Narrow"/>
                <a:cs typeface="Arial Narrow"/>
              </a:rPr>
              <a:t> </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smtClean="0">
                <a:latin typeface="Arial Narrow"/>
                <a:cs typeface="Arial Narrow"/>
              </a:rPr>
              <a:t>l’alleanza</a:t>
            </a:r>
            <a:r>
              <a:rPr lang="en-US" sz="1300" dirty="0" smtClean="0">
                <a:latin typeface="Arial Narrow"/>
                <a:cs typeface="Arial Narrow"/>
              </a:rPr>
              <a:t> </a:t>
            </a:r>
            <a:r>
              <a:rPr lang="en-US" sz="1300" dirty="0" err="1">
                <a:latin typeface="Arial Narrow"/>
                <a:cs typeface="Arial Narrow"/>
              </a:rPr>
              <a:t>d’amore</a:t>
            </a:r>
            <a:r>
              <a:rPr lang="en-US" sz="1300" dirty="0">
                <a:latin typeface="Arial Narrow"/>
                <a:cs typeface="Arial Narrow"/>
              </a:rPr>
              <a:t> </a:t>
            </a:r>
            <a:r>
              <a:rPr lang="en-US" sz="1300" dirty="0" err="1">
                <a:latin typeface="Arial Narrow"/>
                <a:cs typeface="Arial Narrow"/>
              </a:rPr>
              <a:t>infinito</a:t>
            </a:r>
            <a:r>
              <a:rPr lang="en-US" sz="1300" dirty="0">
                <a:latin typeface="Arial Narrow"/>
                <a:cs typeface="Arial Narrow"/>
              </a:rPr>
              <a:t>. </a:t>
            </a:r>
            <a:r>
              <a:rPr lang="en-US" sz="1300" b="1" dirty="0">
                <a:latin typeface="Arial Narrow"/>
                <a:cs typeface="Arial Narrow"/>
              </a:rPr>
              <a:t>R.</a:t>
            </a:r>
            <a:endParaRPr lang="it-IT" sz="1300" dirty="0">
              <a:latin typeface="Arial Narrow"/>
              <a:cs typeface="Arial Narrow"/>
            </a:endParaRPr>
          </a:p>
          <a:p>
            <a:pPr marL="269875" indent="-269875"/>
            <a:r>
              <a:rPr lang="en-US" sz="1300" dirty="0">
                <a:latin typeface="Arial Narrow"/>
                <a:cs typeface="Arial Narrow"/>
              </a:rPr>
              <a:t>2. </a:t>
            </a:r>
            <a:r>
              <a:rPr lang="en-US" sz="1300" dirty="0" smtClean="0">
                <a:latin typeface="Arial Narrow"/>
                <a:cs typeface="Arial Narrow"/>
              </a:rPr>
              <a:t>	</a:t>
            </a:r>
            <a:r>
              <a:rPr lang="en-US" sz="1300" dirty="0" err="1" smtClean="0">
                <a:latin typeface="Arial Narrow"/>
                <a:cs typeface="Arial Narrow"/>
              </a:rPr>
              <a:t>Tu</a:t>
            </a:r>
            <a:r>
              <a:rPr lang="en-US" sz="1300" dirty="0" smtClean="0">
                <a:latin typeface="Arial Narrow"/>
                <a:cs typeface="Arial Narrow"/>
              </a:rPr>
              <a:t> </a:t>
            </a:r>
            <a:r>
              <a:rPr lang="en-US" sz="1300" dirty="0" err="1">
                <a:latin typeface="Arial Narrow"/>
                <a:cs typeface="Arial Narrow"/>
              </a:rPr>
              <a:t>speranza</a:t>
            </a:r>
            <a:r>
              <a:rPr lang="en-US" sz="1300" dirty="0">
                <a:latin typeface="Arial Narrow"/>
                <a:cs typeface="Arial Narrow"/>
              </a:rPr>
              <a:t> </a:t>
            </a:r>
            <a:r>
              <a:rPr lang="en-US" sz="1300" dirty="0" err="1">
                <a:latin typeface="Arial Narrow"/>
                <a:cs typeface="Arial Narrow"/>
              </a:rPr>
              <a:t>degli</a:t>
            </a:r>
            <a:r>
              <a:rPr lang="en-US" sz="1300" dirty="0">
                <a:latin typeface="Arial Narrow"/>
                <a:cs typeface="Arial Narrow"/>
              </a:rPr>
              <a:t> </a:t>
            </a:r>
            <a:r>
              <a:rPr lang="en-US" sz="1300" dirty="0" err="1">
                <a:latin typeface="Arial Narrow"/>
                <a:cs typeface="Arial Narrow"/>
              </a:rPr>
              <a:t>uomini</a:t>
            </a:r>
            <a:r>
              <a:rPr lang="en-US" sz="1300" dirty="0">
                <a:latin typeface="Arial Narrow"/>
                <a:cs typeface="Arial Narrow"/>
              </a:rPr>
              <a:t>, </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a:latin typeface="Arial Narrow"/>
                <a:cs typeface="Arial Narrow"/>
              </a:rPr>
              <a:t>t</a:t>
            </a:r>
            <a:r>
              <a:rPr lang="en-US" sz="1300" dirty="0" err="1" smtClean="0">
                <a:latin typeface="Arial Narrow"/>
                <a:cs typeface="Arial Narrow"/>
              </a:rPr>
              <a:t>u</a:t>
            </a:r>
            <a:r>
              <a:rPr lang="en-US" sz="1300" dirty="0" smtClean="0">
                <a:latin typeface="Arial Narrow"/>
                <a:cs typeface="Arial Narrow"/>
              </a:rPr>
              <a:t> </a:t>
            </a:r>
            <a:r>
              <a:rPr lang="en-US" sz="1300" dirty="0">
                <a:latin typeface="Arial Narrow"/>
                <a:cs typeface="Arial Narrow"/>
              </a:rPr>
              <a:t>ci </a:t>
            </a:r>
            <a:r>
              <a:rPr lang="en-US" sz="1300" dirty="0" err="1">
                <a:latin typeface="Arial Narrow"/>
                <a:cs typeface="Arial Narrow"/>
              </a:rPr>
              <a:t>apri</a:t>
            </a:r>
            <a:r>
              <a:rPr lang="en-US" sz="1300" dirty="0">
                <a:latin typeface="Arial Narrow"/>
                <a:cs typeface="Arial Narrow"/>
              </a:rPr>
              <a:t> </a:t>
            </a:r>
            <a:r>
              <a:rPr lang="en-US" sz="1300" dirty="0" err="1">
                <a:latin typeface="Arial Narrow"/>
                <a:cs typeface="Arial Narrow"/>
              </a:rPr>
              <a:t>alla</a:t>
            </a:r>
            <a:r>
              <a:rPr lang="en-US" sz="1300" dirty="0">
                <a:latin typeface="Arial Narrow"/>
                <a:cs typeface="Arial Narrow"/>
              </a:rPr>
              <a:t> vita</a:t>
            </a:r>
            <a:endParaRPr lang="it-IT" sz="1300" dirty="0">
              <a:latin typeface="Arial Narrow"/>
              <a:cs typeface="Arial Narrow"/>
            </a:endParaRPr>
          </a:p>
          <a:p>
            <a:pPr marL="269875" indent="-269875"/>
            <a:r>
              <a:rPr lang="en-US" sz="1300" dirty="0" smtClean="0">
                <a:latin typeface="Arial Narrow"/>
                <a:cs typeface="Arial Narrow"/>
              </a:rPr>
              <a:t>	e </a:t>
            </a:r>
            <a:r>
              <a:rPr lang="en-US" sz="1300" dirty="0" err="1">
                <a:latin typeface="Arial Narrow"/>
                <a:cs typeface="Arial Narrow"/>
              </a:rPr>
              <a:t>rinnovi</a:t>
            </a:r>
            <a:r>
              <a:rPr lang="en-US" sz="1300" dirty="0">
                <a:latin typeface="Arial Narrow"/>
                <a:cs typeface="Arial Narrow"/>
              </a:rPr>
              <a:t> per </a:t>
            </a:r>
            <a:r>
              <a:rPr lang="en-US" sz="1300" dirty="0" err="1">
                <a:latin typeface="Arial Narrow"/>
                <a:cs typeface="Arial Narrow"/>
              </a:rPr>
              <a:t>noi</a:t>
            </a:r>
            <a:r>
              <a:rPr lang="en-US" sz="1300" dirty="0">
                <a:latin typeface="Arial Narrow"/>
                <a:cs typeface="Arial Narrow"/>
              </a:rPr>
              <a:t> </a:t>
            </a:r>
            <a:endParaRPr lang="it-IT" sz="1300" dirty="0">
              <a:latin typeface="Arial Narrow"/>
              <a:cs typeface="Arial Narrow"/>
            </a:endParaRPr>
          </a:p>
          <a:p>
            <a:pPr marL="269875" indent="-269875"/>
            <a:r>
              <a:rPr lang="en-US" sz="1300" dirty="0" smtClean="0">
                <a:latin typeface="Arial Narrow"/>
                <a:cs typeface="Arial Narrow"/>
              </a:rPr>
              <a:t>	la </a:t>
            </a:r>
            <a:r>
              <a:rPr lang="en-US" sz="1300" dirty="0" err="1">
                <a:latin typeface="Arial Narrow"/>
                <a:cs typeface="Arial Narrow"/>
              </a:rPr>
              <a:t>promessa</a:t>
            </a:r>
            <a:r>
              <a:rPr lang="en-US" sz="1300" dirty="0">
                <a:latin typeface="Arial Narrow"/>
                <a:cs typeface="Arial Narrow"/>
              </a:rPr>
              <a:t> del </a:t>
            </a:r>
            <a:r>
              <a:rPr lang="en-US" sz="1300" dirty="0" err="1">
                <a:latin typeface="Arial Narrow"/>
                <a:cs typeface="Arial Narrow"/>
              </a:rPr>
              <a:t>mondo</a:t>
            </a:r>
            <a:r>
              <a:rPr lang="en-US" sz="1300" dirty="0">
                <a:latin typeface="Arial Narrow"/>
                <a:cs typeface="Arial Narrow"/>
              </a:rPr>
              <a:t> </a:t>
            </a:r>
            <a:r>
              <a:rPr lang="en-US" sz="1300" dirty="0" err="1">
                <a:latin typeface="Arial Narrow"/>
                <a:cs typeface="Arial Narrow"/>
              </a:rPr>
              <a:t>futuro</a:t>
            </a:r>
            <a:r>
              <a:rPr lang="en-US" sz="1300" dirty="0">
                <a:latin typeface="Arial Narrow"/>
                <a:cs typeface="Arial Narrow"/>
              </a:rPr>
              <a:t>. </a:t>
            </a:r>
            <a:r>
              <a:rPr lang="en-US" sz="1300" b="1" dirty="0">
                <a:latin typeface="Arial Narrow"/>
                <a:cs typeface="Arial Narrow"/>
              </a:rPr>
              <a:t>R.</a:t>
            </a:r>
            <a:endParaRPr lang="it-IT" sz="1300" dirty="0">
              <a:latin typeface="Arial Narrow"/>
              <a:cs typeface="Arial Narrow"/>
            </a:endParaRPr>
          </a:p>
          <a:p>
            <a:pPr marL="269875" indent="-269875"/>
            <a:r>
              <a:rPr lang="en-US" sz="1300" dirty="0">
                <a:latin typeface="Arial Narrow"/>
                <a:cs typeface="Arial Narrow"/>
              </a:rPr>
              <a:t>3. </a:t>
            </a:r>
            <a:r>
              <a:rPr lang="en-US" sz="1300" dirty="0" smtClean="0">
                <a:latin typeface="Arial Narrow"/>
                <a:cs typeface="Arial Narrow"/>
              </a:rPr>
              <a:t>	</a:t>
            </a:r>
            <a:r>
              <a:rPr lang="en-US" sz="1300" dirty="0" err="1" smtClean="0">
                <a:latin typeface="Arial Narrow"/>
                <a:cs typeface="Arial Narrow"/>
              </a:rPr>
              <a:t>Tu</a:t>
            </a:r>
            <a:r>
              <a:rPr lang="en-US" sz="1300" dirty="0" smtClean="0">
                <a:latin typeface="Arial Narrow"/>
                <a:cs typeface="Arial Narrow"/>
              </a:rPr>
              <a:t> </a:t>
            </a:r>
            <a:r>
              <a:rPr lang="en-US" sz="1300" dirty="0" err="1">
                <a:latin typeface="Arial Narrow"/>
                <a:cs typeface="Arial Narrow"/>
              </a:rPr>
              <a:t>amico</a:t>
            </a:r>
            <a:r>
              <a:rPr lang="en-US" sz="1300" dirty="0">
                <a:latin typeface="Arial Narrow"/>
                <a:cs typeface="Arial Narrow"/>
              </a:rPr>
              <a:t> </a:t>
            </a:r>
            <a:r>
              <a:rPr lang="en-US" sz="1300" dirty="0" err="1">
                <a:latin typeface="Arial Narrow"/>
                <a:cs typeface="Arial Narrow"/>
              </a:rPr>
              <a:t>degli</a:t>
            </a:r>
            <a:r>
              <a:rPr lang="en-US" sz="1300" dirty="0">
                <a:latin typeface="Arial Narrow"/>
                <a:cs typeface="Arial Narrow"/>
              </a:rPr>
              <a:t> </a:t>
            </a:r>
            <a:r>
              <a:rPr lang="en-US" sz="1300" dirty="0" err="1">
                <a:latin typeface="Arial Narrow"/>
                <a:cs typeface="Arial Narrow"/>
              </a:rPr>
              <a:t>uomini</a:t>
            </a:r>
            <a:r>
              <a:rPr lang="en-US" sz="1300" dirty="0">
                <a:latin typeface="Arial Narrow"/>
                <a:cs typeface="Arial Narrow"/>
              </a:rPr>
              <a:t>, </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smtClean="0">
                <a:latin typeface="Arial Narrow"/>
                <a:cs typeface="Arial Narrow"/>
              </a:rPr>
              <a:t>tu</a:t>
            </a:r>
            <a:r>
              <a:rPr lang="en-US" sz="1300" dirty="0" smtClean="0">
                <a:latin typeface="Arial Narrow"/>
                <a:cs typeface="Arial Narrow"/>
              </a:rPr>
              <a:t> </a:t>
            </a:r>
            <a:r>
              <a:rPr lang="en-US" sz="1300" dirty="0">
                <a:latin typeface="Arial Narrow"/>
                <a:cs typeface="Arial Narrow"/>
              </a:rPr>
              <a:t>ci </a:t>
            </a:r>
            <a:r>
              <a:rPr lang="en-US" sz="1300" dirty="0" err="1">
                <a:latin typeface="Arial Narrow"/>
                <a:cs typeface="Arial Narrow"/>
              </a:rPr>
              <a:t>chiami</a:t>
            </a:r>
            <a:r>
              <a:rPr lang="en-US" sz="1300" dirty="0">
                <a:latin typeface="Arial Narrow"/>
                <a:cs typeface="Arial Narrow"/>
              </a:rPr>
              <a:t> </a:t>
            </a:r>
            <a:r>
              <a:rPr lang="en-US" sz="1300" dirty="0" err="1">
                <a:latin typeface="Arial Narrow"/>
                <a:cs typeface="Arial Narrow"/>
              </a:rPr>
              <a:t>fratelli</a:t>
            </a:r>
            <a:endParaRPr lang="it-IT" sz="1300" dirty="0">
              <a:latin typeface="Arial Narrow"/>
              <a:cs typeface="Arial Narrow"/>
            </a:endParaRPr>
          </a:p>
          <a:p>
            <a:pPr marL="269875" indent="-269875"/>
            <a:r>
              <a:rPr lang="en-US" sz="1300" dirty="0" smtClean="0">
                <a:latin typeface="Arial Narrow"/>
                <a:cs typeface="Arial Narrow"/>
              </a:rPr>
              <a:t>	e </a:t>
            </a:r>
            <a:r>
              <a:rPr lang="en-US" sz="1300" dirty="0" err="1">
                <a:latin typeface="Arial Narrow"/>
                <a:cs typeface="Arial Narrow"/>
              </a:rPr>
              <a:t>rivivi</a:t>
            </a:r>
            <a:r>
              <a:rPr lang="en-US" sz="1300" dirty="0">
                <a:latin typeface="Arial Narrow"/>
                <a:cs typeface="Arial Narrow"/>
              </a:rPr>
              <a:t> con </a:t>
            </a:r>
            <a:r>
              <a:rPr lang="en-US" sz="1300" dirty="0" err="1">
                <a:latin typeface="Arial Narrow"/>
                <a:cs typeface="Arial Narrow"/>
              </a:rPr>
              <a:t>noi</a:t>
            </a:r>
            <a:r>
              <a:rPr lang="en-US" sz="1300" dirty="0">
                <a:latin typeface="Arial Narrow"/>
                <a:cs typeface="Arial Narrow"/>
              </a:rPr>
              <a:t> </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smtClean="0">
                <a:latin typeface="Arial Narrow"/>
                <a:cs typeface="Arial Narrow"/>
              </a:rPr>
              <a:t>l’avventura</a:t>
            </a:r>
            <a:r>
              <a:rPr lang="en-US" sz="1300" dirty="0" smtClean="0">
                <a:latin typeface="Arial Narrow"/>
                <a:cs typeface="Arial Narrow"/>
              </a:rPr>
              <a:t> </a:t>
            </a:r>
            <a:r>
              <a:rPr lang="en-US" sz="1300" dirty="0">
                <a:latin typeface="Arial Narrow"/>
                <a:cs typeface="Arial Narrow"/>
              </a:rPr>
              <a:t>di un </a:t>
            </a:r>
            <a:r>
              <a:rPr lang="en-US" sz="1300" dirty="0" err="1">
                <a:latin typeface="Arial Narrow"/>
                <a:cs typeface="Arial Narrow"/>
              </a:rPr>
              <a:t>nuovo</a:t>
            </a:r>
            <a:r>
              <a:rPr lang="en-US" sz="1300" dirty="0">
                <a:latin typeface="Arial Narrow"/>
                <a:cs typeface="Arial Narrow"/>
              </a:rPr>
              <a:t> </a:t>
            </a:r>
            <a:r>
              <a:rPr lang="en-US" sz="1300" dirty="0" err="1">
                <a:latin typeface="Arial Narrow"/>
                <a:cs typeface="Arial Narrow"/>
              </a:rPr>
              <a:t>cammino</a:t>
            </a:r>
            <a:r>
              <a:rPr lang="en-US" sz="1300" dirty="0">
                <a:latin typeface="Arial Narrow"/>
                <a:cs typeface="Arial Narrow"/>
              </a:rPr>
              <a:t>. </a:t>
            </a:r>
            <a:r>
              <a:rPr lang="en-US" sz="1300" b="1" dirty="0">
                <a:latin typeface="Arial Narrow"/>
                <a:cs typeface="Arial Narrow"/>
              </a:rPr>
              <a:t>R.</a:t>
            </a:r>
            <a:endParaRPr lang="it-IT" sz="1300" dirty="0">
              <a:latin typeface="Arial Narrow"/>
              <a:cs typeface="Arial Narrow"/>
            </a:endParaRPr>
          </a:p>
          <a:p>
            <a:pPr marL="269875" indent="-269875"/>
            <a:r>
              <a:rPr lang="en-US" sz="1300" dirty="0">
                <a:latin typeface="Arial Narrow"/>
                <a:cs typeface="Arial Narrow"/>
              </a:rPr>
              <a:t>4. </a:t>
            </a:r>
            <a:r>
              <a:rPr lang="en-US" sz="1300" dirty="0" smtClean="0">
                <a:latin typeface="Arial Narrow"/>
                <a:cs typeface="Arial Narrow"/>
              </a:rPr>
              <a:t>	</a:t>
            </a:r>
            <a:r>
              <a:rPr lang="en-US" sz="1300" dirty="0" err="1" smtClean="0">
                <a:latin typeface="Arial Narrow"/>
                <a:cs typeface="Arial Narrow"/>
              </a:rPr>
              <a:t>Tu</a:t>
            </a:r>
            <a:r>
              <a:rPr lang="en-US" sz="1300" dirty="0" smtClean="0">
                <a:latin typeface="Arial Narrow"/>
                <a:cs typeface="Arial Narrow"/>
              </a:rPr>
              <a:t> </a:t>
            </a:r>
            <a:r>
              <a:rPr lang="en-US" sz="1300" dirty="0" err="1">
                <a:latin typeface="Arial Narrow"/>
                <a:cs typeface="Arial Narrow"/>
              </a:rPr>
              <a:t>salvezza</a:t>
            </a:r>
            <a:r>
              <a:rPr lang="en-US" sz="1300" dirty="0">
                <a:latin typeface="Arial Narrow"/>
                <a:cs typeface="Arial Narrow"/>
              </a:rPr>
              <a:t> </a:t>
            </a:r>
            <a:r>
              <a:rPr lang="en-US" sz="1300" dirty="0" err="1">
                <a:latin typeface="Arial Narrow"/>
                <a:cs typeface="Arial Narrow"/>
              </a:rPr>
              <a:t>degli</a:t>
            </a:r>
            <a:r>
              <a:rPr lang="en-US" sz="1300" dirty="0">
                <a:latin typeface="Arial Narrow"/>
                <a:cs typeface="Arial Narrow"/>
              </a:rPr>
              <a:t> </a:t>
            </a:r>
            <a:r>
              <a:rPr lang="en-US" sz="1300" dirty="0" err="1">
                <a:latin typeface="Arial Narrow"/>
                <a:cs typeface="Arial Narrow"/>
              </a:rPr>
              <a:t>uomini</a:t>
            </a:r>
            <a:r>
              <a:rPr lang="en-US" sz="1300" dirty="0">
                <a:latin typeface="Arial Narrow"/>
                <a:cs typeface="Arial Narrow"/>
              </a:rPr>
              <a:t>, </a:t>
            </a:r>
            <a:endParaRPr lang="it-IT" sz="1300" dirty="0">
              <a:latin typeface="Arial Narrow"/>
              <a:cs typeface="Arial Narrow"/>
            </a:endParaRPr>
          </a:p>
          <a:p>
            <a:pPr marL="269875" indent="-269875"/>
            <a:r>
              <a:rPr lang="en-US" sz="1300" dirty="0" smtClean="0">
                <a:latin typeface="Arial Narrow"/>
                <a:cs typeface="Arial Narrow"/>
              </a:rPr>
              <a:t>	</a:t>
            </a:r>
            <a:r>
              <a:rPr lang="en-US" sz="1300" dirty="0" err="1" smtClean="0">
                <a:latin typeface="Arial Narrow"/>
                <a:cs typeface="Arial Narrow"/>
              </a:rPr>
              <a:t>tu</a:t>
            </a:r>
            <a:r>
              <a:rPr lang="en-US" sz="1300" dirty="0" smtClean="0">
                <a:latin typeface="Arial Narrow"/>
                <a:cs typeface="Arial Narrow"/>
              </a:rPr>
              <a:t> </a:t>
            </a:r>
            <a:r>
              <a:rPr lang="en-US" sz="1300" dirty="0" err="1">
                <a:latin typeface="Arial Narrow"/>
                <a:cs typeface="Arial Narrow"/>
              </a:rPr>
              <a:t>rinnovi</a:t>
            </a:r>
            <a:r>
              <a:rPr lang="en-US" sz="1300" dirty="0">
                <a:latin typeface="Arial Narrow"/>
                <a:cs typeface="Arial Narrow"/>
              </a:rPr>
              <a:t> la </a:t>
            </a:r>
            <a:r>
              <a:rPr lang="en-US" sz="1300" dirty="0" err="1">
                <a:latin typeface="Arial Narrow"/>
                <a:cs typeface="Arial Narrow"/>
              </a:rPr>
              <a:t>festa</a:t>
            </a:r>
            <a:r>
              <a:rPr lang="en-US" sz="1300" dirty="0">
                <a:latin typeface="Arial Narrow"/>
                <a:cs typeface="Arial Narrow"/>
              </a:rPr>
              <a:t>,</a:t>
            </a:r>
            <a:endParaRPr lang="it-IT" sz="1300" dirty="0">
              <a:latin typeface="Arial Narrow"/>
              <a:cs typeface="Arial Narrow"/>
            </a:endParaRPr>
          </a:p>
          <a:p>
            <a:pPr marL="269875" indent="-269875"/>
            <a:r>
              <a:rPr lang="en-US" sz="1300" dirty="0" smtClean="0">
                <a:latin typeface="Arial Narrow"/>
                <a:cs typeface="Arial Narrow"/>
              </a:rPr>
              <a:t>	e </a:t>
            </a:r>
            <a:r>
              <a:rPr lang="en-US" sz="1300" dirty="0">
                <a:latin typeface="Arial Narrow"/>
                <a:cs typeface="Arial Narrow"/>
              </a:rPr>
              <a:t>ci </a:t>
            </a:r>
            <a:r>
              <a:rPr lang="en-US" sz="1300" dirty="0" err="1">
                <a:latin typeface="Arial Narrow"/>
                <a:cs typeface="Arial Narrow"/>
              </a:rPr>
              <a:t>chiami</a:t>
            </a:r>
            <a:r>
              <a:rPr lang="en-US" sz="1300" dirty="0">
                <a:latin typeface="Arial Narrow"/>
                <a:cs typeface="Arial Narrow"/>
              </a:rPr>
              <a:t> da </a:t>
            </a:r>
            <a:r>
              <a:rPr lang="en-US" sz="1300" dirty="0" err="1">
                <a:latin typeface="Arial Narrow"/>
                <a:cs typeface="Arial Narrow"/>
              </a:rPr>
              <a:t>sempre</a:t>
            </a:r>
            <a:r>
              <a:rPr lang="en-US" sz="1300" dirty="0">
                <a:latin typeface="Arial Narrow"/>
                <a:cs typeface="Arial Narrow"/>
              </a:rPr>
              <a:t> </a:t>
            </a:r>
            <a:endParaRPr lang="it-IT" sz="1300" dirty="0">
              <a:latin typeface="Arial Narrow"/>
              <a:cs typeface="Arial Narrow"/>
            </a:endParaRPr>
          </a:p>
          <a:p>
            <a:pPr marL="269875" indent="-269875"/>
            <a:r>
              <a:rPr lang="en-US" sz="1300" dirty="0" smtClean="0">
                <a:latin typeface="Arial Narrow"/>
                <a:cs typeface="Arial Narrow"/>
              </a:rPr>
              <a:t>	ad </a:t>
            </a:r>
            <a:r>
              <a:rPr lang="en-US" sz="1300" dirty="0" err="1">
                <a:latin typeface="Arial Narrow"/>
                <a:cs typeface="Arial Narrow"/>
              </a:rPr>
              <a:t>aprire</a:t>
            </a:r>
            <a:r>
              <a:rPr lang="en-US" sz="1300" dirty="0">
                <a:latin typeface="Arial Narrow"/>
                <a:cs typeface="Arial Narrow"/>
              </a:rPr>
              <a:t> le </a:t>
            </a:r>
            <a:r>
              <a:rPr lang="en-US" sz="1300" dirty="0" err="1">
                <a:latin typeface="Arial Narrow"/>
                <a:cs typeface="Arial Narrow"/>
              </a:rPr>
              <a:t>porte</a:t>
            </a:r>
            <a:r>
              <a:rPr lang="en-US" sz="1300" dirty="0">
                <a:latin typeface="Arial Narrow"/>
                <a:cs typeface="Arial Narrow"/>
              </a:rPr>
              <a:t> del </a:t>
            </a:r>
            <a:r>
              <a:rPr lang="en-US" sz="1300" dirty="0" err="1">
                <a:latin typeface="Arial Narrow"/>
                <a:cs typeface="Arial Narrow"/>
              </a:rPr>
              <a:t>cuore</a:t>
            </a:r>
            <a:r>
              <a:rPr lang="en-US" sz="1300" dirty="0">
                <a:latin typeface="Arial Narrow"/>
                <a:cs typeface="Arial Narrow"/>
              </a:rPr>
              <a:t>. </a:t>
            </a:r>
            <a:r>
              <a:rPr lang="en-US" sz="1300" b="1" dirty="0">
                <a:latin typeface="Arial Narrow"/>
                <a:cs typeface="Arial Narrow"/>
              </a:rPr>
              <a:t>R.</a:t>
            </a:r>
            <a:endParaRPr lang="it-IT" sz="1300" dirty="0">
              <a:latin typeface="Arial Narrow"/>
              <a:cs typeface="Arial Narrow"/>
            </a:endParaRPr>
          </a:p>
          <a:p>
            <a:endParaRPr lang="en-US" dirty="0"/>
          </a:p>
        </p:txBody>
      </p:sp>
      <p:sp>
        <p:nvSpPr>
          <p:cNvPr id="6" name="TextBox 5"/>
          <p:cNvSpPr txBox="1"/>
          <p:nvPr/>
        </p:nvSpPr>
        <p:spPr>
          <a:xfrm>
            <a:off x="5377631" y="1512161"/>
            <a:ext cx="3526537" cy="3893374"/>
          </a:xfrm>
          <a:prstGeom prst="rect">
            <a:avLst/>
          </a:prstGeom>
          <a:noFill/>
        </p:spPr>
        <p:txBody>
          <a:bodyPr wrap="square" rtlCol="0">
            <a:spAutoFit/>
          </a:bodyPr>
          <a:lstStyle/>
          <a:p>
            <a:pPr marL="268288" indent="-268288"/>
            <a:r>
              <a:rPr lang="it-IT" sz="1300" dirty="0" smtClean="0">
                <a:latin typeface="Arial Narrow"/>
                <a:cs typeface="Arial Narrow"/>
              </a:rPr>
              <a:t>OGGI CI HAI CHIAMATI </a:t>
            </a:r>
          </a:p>
          <a:p>
            <a:pPr marL="268288" indent="-268288"/>
            <a:endParaRPr lang="it-IT" sz="1300" dirty="0" smtClean="0">
              <a:latin typeface="Arial Narrow"/>
              <a:cs typeface="Arial Narrow"/>
            </a:endParaRPr>
          </a:p>
          <a:p>
            <a:pPr marL="268288" indent="-268288"/>
            <a:r>
              <a:rPr lang="it-IT" sz="1300" b="1" dirty="0" err="1" smtClean="0">
                <a:latin typeface="Arial Narrow"/>
                <a:cs typeface="Arial Narrow"/>
              </a:rPr>
              <a:t>R</a:t>
            </a:r>
            <a:r>
              <a:rPr lang="it-IT" sz="1300" b="1" dirty="0" smtClean="0">
                <a:latin typeface="Arial Narrow"/>
                <a:cs typeface="Arial Narrow"/>
              </a:rPr>
              <a:t>. 	Oggi, Signore, nella tua casa tu ci hai chiamati,</a:t>
            </a:r>
            <a:br>
              <a:rPr lang="it-IT" sz="1300" b="1" dirty="0" smtClean="0">
                <a:latin typeface="Arial Narrow"/>
                <a:cs typeface="Arial Narrow"/>
              </a:rPr>
            </a:br>
            <a:r>
              <a:rPr lang="it-IT" sz="1300" b="1" dirty="0" smtClean="0">
                <a:latin typeface="Arial Narrow"/>
                <a:cs typeface="Arial Narrow"/>
              </a:rPr>
              <a:t>con gioia veniamo, con gioia cantiamo,</a:t>
            </a:r>
            <a:br>
              <a:rPr lang="it-IT" sz="1300" b="1" dirty="0" smtClean="0">
                <a:latin typeface="Arial Narrow"/>
                <a:cs typeface="Arial Narrow"/>
              </a:rPr>
            </a:br>
            <a:r>
              <a:rPr lang="it-IT" sz="1300" b="1" dirty="0" smtClean="0">
                <a:latin typeface="Arial Narrow"/>
                <a:cs typeface="Arial Narrow"/>
              </a:rPr>
              <a:t>con gioia noi preghiamo. </a:t>
            </a:r>
            <a:endParaRPr lang="it-IT" sz="1300" dirty="0" smtClean="0">
              <a:latin typeface="Arial Narrow"/>
              <a:cs typeface="Arial Narrow"/>
            </a:endParaRPr>
          </a:p>
          <a:p>
            <a:pPr marL="268288" indent="-268288"/>
            <a:r>
              <a:rPr lang="it-IT" sz="1300" b="1" dirty="0" smtClean="0">
                <a:latin typeface="Arial Narrow"/>
                <a:cs typeface="Arial Narrow"/>
              </a:rPr>
              <a:t>	Accanto all’altare uniti saremo,</a:t>
            </a:r>
            <a:br>
              <a:rPr lang="it-IT" sz="1300" b="1" dirty="0" smtClean="0">
                <a:latin typeface="Arial Narrow"/>
                <a:cs typeface="Arial Narrow"/>
              </a:rPr>
            </a:br>
            <a:r>
              <a:rPr lang="it-IT" sz="1300" b="1" dirty="0" smtClean="0">
                <a:latin typeface="Arial Narrow"/>
                <a:cs typeface="Arial Narrow"/>
              </a:rPr>
              <a:t>noi siamo la chiesa di Dio.</a:t>
            </a:r>
            <a:endParaRPr lang="it-IT" sz="1300" dirty="0" smtClean="0">
              <a:latin typeface="Arial Narrow"/>
              <a:cs typeface="Arial Narrow"/>
            </a:endParaRPr>
          </a:p>
          <a:p>
            <a:pPr marL="268288" indent="-268288"/>
            <a:r>
              <a:rPr lang="it-IT" sz="1300" dirty="0" smtClean="0">
                <a:latin typeface="Arial Narrow"/>
                <a:cs typeface="Arial Narrow"/>
              </a:rPr>
              <a:t>1. 	Oggi è festa, Signore, è il giorno più bello</a:t>
            </a:r>
            <a:br>
              <a:rPr lang="it-IT" sz="1300" dirty="0" smtClean="0">
                <a:latin typeface="Arial Narrow"/>
                <a:cs typeface="Arial Narrow"/>
              </a:rPr>
            </a:br>
            <a:r>
              <a:rPr lang="it-IT" sz="1300" dirty="0" smtClean="0">
                <a:latin typeface="Arial Narrow"/>
                <a:cs typeface="Arial Narrow"/>
              </a:rPr>
              <a:t>per poterci incontrare insieme a te.</a:t>
            </a:r>
            <a:br>
              <a:rPr lang="it-IT" sz="1300" dirty="0" smtClean="0">
                <a:latin typeface="Arial Narrow"/>
                <a:cs typeface="Arial Narrow"/>
              </a:rPr>
            </a:br>
            <a:r>
              <a:rPr lang="it-IT" sz="1300" dirty="0" smtClean="0">
                <a:latin typeface="Arial Narrow"/>
                <a:cs typeface="Arial Narrow"/>
              </a:rPr>
              <a:t>Come è bello, Signore, sentirsi fratelli,</a:t>
            </a:r>
            <a:br>
              <a:rPr lang="it-IT" sz="1300" dirty="0" smtClean="0">
                <a:latin typeface="Arial Narrow"/>
                <a:cs typeface="Arial Narrow"/>
              </a:rPr>
            </a:br>
            <a:r>
              <a:rPr lang="it-IT" sz="1300" dirty="0" smtClean="0">
                <a:latin typeface="Arial Narrow"/>
                <a:cs typeface="Arial Narrow"/>
              </a:rPr>
              <a:t>e dirti che siamo felici con te. </a:t>
            </a:r>
            <a:r>
              <a:rPr lang="it-IT" sz="1300" b="1" dirty="0" err="1" smtClean="0">
                <a:latin typeface="Arial Narrow"/>
                <a:cs typeface="Arial Narrow"/>
              </a:rPr>
              <a:t>R</a:t>
            </a:r>
            <a:r>
              <a:rPr lang="it-IT" sz="1300" b="1" dirty="0" smtClean="0">
                <a:latin typeface="Arial Narrow"/>
                <a:cs typeface="Arial Narrow"/>
              </a:rPr>
              <a:t>.</a:t>
            </a:r>
            <a:r>
              <a:rPr lang="it-IT" sz="1300" dirty="0" smtClean="0">
                <a:latin typeface="Arial Narrow"/>
                <a:cs typeface="Arial Narrow"/>
              </a:rPr>
              <a:t> </a:t>
            </a:r>
          </a:p>
          <a:p>
            <a:pPr marL="268288" indent="-268288"/>
            <a:r>
              <a:rPr lang="it-IT" sz="1300" dirty="0" smtClean="0">
                <a:latin typeface="Arial Narrow"/>
                <a:cs typeface="Arial Narrow"/>
              </a:rPr>
              <a:t>2. 	Tu ci chiami, Signore, a crescere in te,</a:t>
            </a:r>
            <a:br>
              <a:rPr lang="it-IT" sz="1300" dirty="0" smtClean="0">
                <a:latin typeface="Arial Narrow"/>
                <a:cs typeface="Arial Narrow"/>
              </a:rPr>
            </a:br>
            <a:r>
              <a:rPr lang="it-IT" sz="1300" dirty="0" smtClean="0">
                <a:latin typeface="Arial Narrow"/>
                <a:cs typeface="Arial Narrow"/>
              </a:rPr>
              <a:t>ad essere tuoi figli nell’amore. </a:t>
            </a:r>
          </a:p>
          <a:p>
            <a:pPr marL="268288" indent="-268288"/>
            <a:r>
              <a:rPr lang="it-IT" sz="1300" dirty="0" smtClean="0">
                <a:latin typeface="Arial Narrow"/>
                <a:cs typeface="Arial Narrow"/>
              </a:rPr>
              <a:t>	Come è bello, Signore, fare festa con te,</a:t>
            </a:r>
            <a:br>
              <a:rPr lang="it-IT" sz="1300" dirty="0" smtClean="0">
                <a:latin typeface="Arial Narrow"/>
                <a:cs typeface="Arial Narrow"/>
              </a:rPr>
            </a:br>
            <a:r>
              <a:rPr lang="it-IT" sz="1300" dirty="0" smtClean="0">
                <a:latin typeface="Arial Narrow"/>
                <a:cs typeface="Arial Narrow"/>
              </a:rPr>
              <a:t>e scoprire che un padre sei per noi. </a:t>
            </a:r>
            <a:r>
              <a:rPr lang="it-IT" sz="1300" b="1" dirty="0" err="1" smtClean="0">
                <a:latin typeface="Arial Narrow"/>
                <a:cs typeface="Arial Narrow"/>
              </a:rPr>
              <a:t>R</a:t>
            </a:r>
            <a:r>
              <a:rPr lang="it-IT" sz="1300" b="1" dirty="0" smtClean="0">
                <a:latin typeface="Arial Narrow"/>
                <a:cs typeface="Arial Narrow"/>
              </a:rPr>
              <a:t>.</a:t>
            </a:r>
            <a:r>
              <a:rPr lang="it-IT" sz="1300" dirty="0" smtClean="0">
                <a:latin typeface="Arial Narrow"/>
                <a:cs typeface="Arial Narrow"/>
              </a:rPr>
              <a:t> </a:t>
            </a:r>
          </a:p>
          <a:p>
            <a:pPr marL="268288" indent="-268288"/>
            <a:r>
              <a:rPr lang="it-IT" sz="1300" dirty="0" smtClean="0">
                <a:latin typeface="Arial Narrow"/>
                <a:cs typeface="Arial Narrow"/>
              </a:rPr>
              <a:t>3. 	Questa chiesa, Signore, è la nostra dimora, </a:t>
            </a:r>
          </a:p>
          <a:p>
            <a:pPr marL="268288" indent="-268288"/>
            <a:r>
              <a:rPr lang="it-IT" sz="1300" dirty="0" smtClean="0">
                <a:latin typeface="Arial Narrow"/>
                <a:cs typeface="Arial Narrow"/>
              </a:rPr>
              <a:t>	perché sia rinnovata noi preghiamo. </a:t>
            </a:r>
          </a:p>
          <a:p>
            <a:pPr marL="268288" indent="-268288"/>
            <a:r>
              <a:rPr lang="it-IT" sz="1300" dirty="0" smtClean="0">
                <a:latin typeface="Arial Narrow"/>
                <a:cs typeface="Arial Narrow"/>
              </a:rPr>
              <a:t>	Come è bello, Signore, cantare per te,</a:t>
            </a:r>
            <a:br>
              <a:rPr lang="it-IT" sz="1300" dirty="0" smtClean="0">
                <a:latin typeface="Arial Narrow"/>
                <a:cs typeface="Arial Narrow"/>
              </a:rPr>
            </a:br>
            <a:r>
              <a:rPr lang="it-IT" sz="1300" dirty="0" smtClean="0">
                <a:latin typeface="Arial Narrow"/>
                <a:cs typeface="Arial Narrow"/>
              </a:rPr>
              <a:t>lodare il tuo nome nella gioia. </a:t>
            </a:r>
            <a:r>
              <a:rPr lang="it-IT" sz="1300" b="1" dirty="0" err="1" smtClean="0">
                <a:latin typeface="Arial Narrow"/>
                <a:cs typeface="Arial Narrow"/>
              </a:rPr>
              <a:t>R</a:t>
            </a:r>
            <a:r>
              <a:rPr lang="it-IT" sz="1300" b="1" dirty="0" smtClean="0">
                <a:latin typeface="Arial Narrow"/>
                <a:cs typeface="Arial Narrow"/>
              </a:rPr>
              <a:t>.</a:t>
            </a:r>
            <a:r>
              <a:rPr lang="it-IT" sz="1300" dirty="0" smtClean="0">
                <a:latin typeface="Arial Narrow"/>
                <a:cs typeface="Arial Narrow"/>
              </a:rPr>
              <a:t> </a:t>
            </a:r>
            <a:endParaRPr lang="en-US" sz="1300" dirty="0">
              <a:latin typeface="Arial Narrow"/>
              <a:cs typeface="Arial Narrow"/>
            </a:endParaRPr>
          </a:p>
        </p:txBody>
      </p:sp>
      <p:sp>
        <p:nvSpPr>
          <p:cNvPr id="7" name="Rectangle 6"/>
          <p:cNvSpPr/>
          <p:nvPr/>
        </p:nvSpPr>
        <p:spPr>
          <a:xfrm>
            <a:off x="2729684" y="1500560"/>
            <a:ext cx="2647947" cy="474104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69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3139321"/>
          </a:xfrm>
          <a:prstGeom prst="rect">
            <a:avLst/>
          </a:prstGeom>
        </p:spPr>
        <p:txBody>
          <a:bodyPr wrap="square">
            <a:spAutoFit/>
          </a:bodyPr>
          <a:lstStyle/>
          <a:p>
            <a:r>
              <a:rPr lang="it-IT" dirty="0" smtClean="0">
                <a:latin typeface="Chalkduster"/>
                <a:cs typeface="Chalkduster"/>
              </a:rPr>
              <a:t>UN CANTO PROCESSIONALE</a:t>
            </a:r>
          </a:p>
          <a:p>
            <a:endParaRPr lang="it-IT" i="1" dirty="0"/>
          </a:p>
          <a:p>
            <a:r>
              <a:rPr lang="it-IT" dirty="0"/>
              <a:t>Lo </a:t>
            </a:r>
            <a:r>
              <a:rPr lang="it-IT" i="1" dirty="0"/>
              <a:t>spostamento rituale</a:t>
            </a:r>
            <a:r>
              <a:rPr lang="it-IT" dirty="0"/>
              <a:t>, ossia la processione d’ingresso, condiziona anche il genere di canto da adottare, e la sua natura </a:t>
            </a:r>
            <a:r>
              <a:rPr lang="it-IT" i="1" dirty="0"/>
              <a:t>processionale</a:t>
            </a:r>
            <a:r>
              <a:rPr lang="it-IT" dirty="0"/>
              <a:t>. </a:t>
            </a:r>
            <a:endParaRPr lang="it-IT" dirty="0" smtClean="0"/>
          </a:p>
          <a:p>
            <a:endParaRPr lang="it-IT" dirty="0"/>
          </a:p>
          <a:p>
            <a:r>
              <a:rPr lang="it-IT" dirty="0"/>
              <a:t>L’OGMR precisa che i</a:t>
            </a:r>
            <a:r>
              <a:rPr lang="en-US" dirty="0"/>
              <a:t>l canto </a:t>
            </a:r>
            <a:r>
              <a:rPr lang="en-US" dirty="0" err="1"/>
              <a:t>viene</a:t>
            </a:r>
            <a:r>
              <a:rPr lang="en-US" dirty="0"/>
              <a:t> </a:t>
            </a:r>
            <a:r>
              <a:rPr lang="en-US" dirty="0" err="1"/>
              <a:t>eseguito</a:t>
            </a:r>
            <a:r>
              <a:rPr lang="en-US" dirty="0"/>
              <a:t>: </a:t>
            </a:r>
            <a:endParaRPr lang="it-IT" dirty="0"/>
          </a:p>
          <a:p>
            <a:r>
              <a:rPr lang="en-US" dirty="0"/>
              <a:t>1. </a:t>
            </a:r>
            <a:r>
              <a:rPr lang="en-US" dirty="0" err="1"/>
              <a:t>alternativamente</a:t>
            </a:r>
            <a:r>
              <a:rPr lang="en-US" dirty="0"/>
              <a:t> </a:t>
            </a:r>
            <a:r>
              <a:rPr lang="en-US" dirty="0" err="1"/>
              <a:t>dalla</a:t>
            </a:r>
            <a:r>
              <a:rPr lang="en-US" dirty="0"/>
              <a:t> </a:t>
            </a:r>
            <a:r>
              <a:rPr lang="en-US" i="1" u="sng" dirty="0" err="1"/>
              <a:t>schola</a:t>
            </a:r>
            <a:r>
              <a:rPr lang="en-US" dirty="0"/>
              <a:t> e dal </a:t>
            </a:r>
            <a:r>
              <a:rPr lang="en-US" u="sng" dirty="0" err="1"/>
              <a:t>popolo</a:t>
            </a:r>
            <a:r>
              <a:rPr lang="en-US" dirty="0"/>
              <a:t>;</a:t>
            </a:r>
            <a:endParaRPr lang="it-IT" dirty="0"/>
          </a:p>
          <a:p>
            <a:r>
              <a:rPr lang="en-US" dirty="0"/>
              <a:t>2. </a:t>
            </a:r>
            <a:r>
              <a:rPr lang="en-US" dirty="0" err="1"/>
              <a:t>oppure</a:t>
            </a:r>
            <a:r>
              <a:rPr lang="en-US" dirty="0"/>
              <a:t> </a:t>
            </a:r>
            <a:r>
              <a:rPr lang="en-US" dirty="0" err="1"/>
              <a:t>alternativamente</a:t>
            </a:r>
            <a:r>
              <a:rPr lang="en-US" dirty="0"/>
              <a:t> dal </a:t>
            </a:r>
            <a:r>
              <a:rPr lang="en-US" u="sng" dirty="0" err="1"/>
              <a:t>cantore</a:t>
            </a:r>
            <a:r>
              <a:rPr lang="en-US" dirty="0"/>
              <a:t> e dal </a:t>
            </a:r>
            <a:r>
              <a:rPr lang="en-US" u="sng" dirty="0" err="1"/>
              <a:t>popolo</a:t>
            </a:r>
            <a:r>
              <a:rPr lang="en-US" dirty="0"/>
              <a:t>;</a:t>
            </a:r>
            <a:endParaRPr lang="it-IT" dirty="0"/>
          </a:p>
          <a:p>
            <a:r>
              <a:rPr lang="en-US" dirty="0"/>
              <a:t>3. </a:t>
            </a:r>
            <a:r>
              <a:rPr lang="en-US" dirty="0" err="1"/>
              <a:t>oppure</a:t>
            </a:r>
            <a:r>
              <a:rPr lang="en-US" dirty="0"/>
              <a:t> </a:t>
            </a:r>
            <a:r>
              <a:rPr lang="en-US" dirty="0" err="1"/>
              <a:t>tutto</a:t>
            </a:r>
            <a:r>
              <a:rPr lang="en-US" dirty="0"/>
              <a:t> </a:t>
            </a:r>
            <a:r>
              <a:rPr lang="en-US" dirty="0" err="1"/>
              <a:t>quanto</a:t>
            </a:r>
            <a:r>
              <a:rPr lang="en-US" dirty="0"/>
              <a:t> dal </a:t>
            </a:r>
            <a:r>
              <a:rPr lang="en-US" u="sng" dirty="0" err="1"/>
              <a:t>popolo</a:t>
            </a:r>
            <a:r>
              <a:rPr lang="en-US" dirty="0"/>
              <a:t>; </a:t>
            </a:r>
            <a:endParaRPr lang="it-IT" dirty="0"/>
          </a:p>
          <a:p>
            <a:r>
              <a:rPr lang="en-US" dirty="0"/>
              <a:t>4. </a:t>
            </a:r>
            <a:r>
              <a:rPr lang="en-US" dirty="0" err="1"/>
              <a:t>oppure</a:t>
            </a:r>
            <a:r>
              <a:rPr lang="en-US" dirty="0"/>
              <a:t> </a:t>
            </a:r>
            <a:r>
              <a:rPr lang="en-US" dirty="0" err="1"/>
              <a:t>dalla</a:t>
            </a:r>
            <a:r>
              <a:rPr lang="en-US" dirty="0"/>
              <a:t> sola </a:t>
            </a:r>
            <a:r>
              <a:rPr lang="en-US" i="1" u="sng" dirty="0" err="1"/>
              <a:t>schola</a:t>
            </a:r>
            <a:r>
              <a:rPr lang="en-US" i="1" dirty="0"/>
              <a:t> </a:t>
            </a:r>
            <a:r>
              <a:rPr lang="en-US" dirty="0">
                <a:solidFill>
                  <a:srgbClr val="FF0000"/>
                </a:solidFill>
              </a:rPr>
              <a:t>(</a:t>
            </a:r>
            <a:r>
              <a:rPr lang="en-US" dirty="0" err="1">
                <a:solidFill>
                  <a:srgbClr val="FF0000"/>
                </a:solidFill>
              </a:rPr>
              <a:t>ultima</a:t>
            </a:r>
            <a:r>
              <a:rPr lang="en-US" dirty="0">
                <a:solidFill>
                  <a:srgbClr val="FF0000"/>
                </a:solidFill>
              </a:rPr>
              <a:t> </a:t>
            </a:r>
            <a:r>
              <a:rPr lang="en-US" dirty="0" err="1" smtClean="0">
                <a:solidFill>
                  <a:srgbClr val="FF0000"/>
                </a:solidFill>
              </a:rPr>
              <a:t>della</a:t>
            </a:r>
            <a:r>
              <a:rPr lang="en-US" dirty="0" smtClean="0">
                <a:solidFill>
                  <a:srgbClr val="FF0000"/>
                </a:solidFill>
              </a:rPr>
              <a:t> </a:t>
            </a:r>
            <a:r>
              <a:rPr lang="en-US" dirty="0" err="1">
                <a:solidFill>
                  <a:srgbClr val="FF0000"/>
                </a:solidFill>
              </a:rPr>
              <a:t>serie</a:t>
            </a:r>
            <a:r>
              <a:rPr lang="en-US" dirty="0">
                <a:solidFill>
                  <a:srgbClr val="FF0000"/>
                </a:solidFill>
              </a:rPr>
              <a:t> di </a:t>
            </a:r>
            <a:r>
              <a:rPr lang="en-US" dirty="0" err="1" smtClean="0">
                <a:solidFill>
                  <a:srgbClr val="FF0000"/>
                </a:solidFill>
              </a:rPr>
              <a:t>possibilità</a:t>
            </a:r>
            <a:r>
              <a:rPr lang="en-US" dirty="0">
                <a:solidFill>
                  <a:srgbClr val="FF0000"/>
                </a:solidFill>
              </a:rPr>
              <a:t>)</a:t>
            </a:r>
            <a:r>
              <a:rPr lang="en-US" dirty="0"/>
              <a:t>. </a:t>
            </a:r>
            <a:endParaRPr lang="it-IT" dirty="0"/>
          </a:p>
          <a:p>
            <a:endParaRPr lang="it-IT" i="1" dirty="0" smtClean="0"/>
          </a:p>
        </p:txBody>
      </p:sp>
    </p:spTree>
    <p:extLst>
      <p:ext uri="{BB962C8B-B14F-4D97-AF65-F5344CB8AC3E}">
        <p14:creationId xmlns:p14="http://schemas.microsoft.com/office/powerpoint/2010/main" val="144016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4524316"/>
          </a:xfrm>
          <a:prstGeom prst="rect">
            <a:avLst/>
          </a:prstGeom>
        </p:spPr>
        <p:txBody>
          <a:bodyPr wrap="square">
            <a:spAutoFit/>
          </a:bodyPr>
          <a:lstStyle/>
          <a:p>
            <a:r>
              <a:rPr lang="it-IT" dirty="0" smtClean="0">
                <a:latin typeface="Chalkduster"/>
                <a:cs typeface="Chalkduster"/>
              </a:rPr>
              <a:t>UN CANTO PROCESSIONALE</a:t>
            </a:r>
          </a:p>
          <a:p>
            <a:endParaRPr lang="it-IT" i="1" dirty="0"/>
          </a:p>
          <a:p>
            <a:r>
              <a:rPr lang="it-IT" b="1" dirty="0" smtClean="0"/>
              <a:t>Tre</a:t>
            </a:r>
            <a:r>
              <a:rPr lang="it-IT" dirty="0" smtClean="0"/>
              <a:t> sono le </a:t>
            </a:r>
            <a:r>
              <a:rPr lang="it-IT" dirty="0"/>
              <a:t>forme che si prestano bene alla processione:</a:t>
            </a:r>
          </a:p>
          <a:p>
            <a:pPr algn="just"/>
            <a:endParaRPr lang="it-IT" dirty="0" smtClean="0"/>
          </a:p>
          <a:p>
            <a:pPr algn="just"/>
            <a:r>
              <a:rPr lang="it-IT" dirty="0" smtClean="0"/>
              <a:t>1. la </a:t>
            </a:r>
            <a:r>
              <a:rPr lang="it-IT" dirty="0"/>
              <a:t>più adatta sarebbe la </a:t>
            </a:r>
            <a:r>
              <a:rPr lang="it-IT" b="1" i="1" dirty="0" smtClean="0"/>
              <a:t>litania</a:t>
            </a:r>
            <a:r>
              <a:rPr lang="it-IT" dirty="0" smtClean="0"/>
              <a:t>: alterna </a:t>
            </a:r>
            <a:r>
              <a:rPr lang="it-IT" dirty="0"/>
              <a:t>brevi intenzioni di preghiera proposte da uno o due cantori con una invocazione da parte del </a:t>
            </a:r>
            <a:r>
              <a:rPr lang="it-IT" dirty="0" smtClean="0"/>
              <a:t>popolo; esempio: </a:t>
            </a:r>
            <a:r>
              <a:rPr lang="it-IT" i="1" dirty="0" smtClean="0"/>
              <a:t>Litanie </a:t>
            </a:r>
            <a:r>
              <a:rPr lang="it-IT" i="1" dirty="0"/>
              <a:t>dei santi</a:t>
            </a:r>
            <a:r>
              <a:rPr lang="it-IT" dirty="0" smtClean="0"/>
              <a:t>;</a:t>
            </a:r>
          </a:p>
          <a:p>
            <a:pPr algn="just"/>
            <a:endParaRPr lang="it-IT" dirty="0"/>
          </a:p>
          <a:p>
            <a:pPr algn="just"/>
            <a:r>
              <a:rPr lang="it-IT" dirty="0"/>
              <a:t>2. altra possibilità è data dai </a:t>
            </a:r>
            <a:r>
              <a:rPr lang="it-IT" b="1" i="1" dirty="0" smtClean="0"/>
              <a:t>tropari</a:t>
            </a:r>
            <a:r>
              <a:rPr lang="it-IT" dirty="0" smtClean="0"/>
              <a:t>: </a:t>
            </a:r>
            <a:r>
              <a:rPr lang="it-IT" dirty="0"/>
              <a:t>composti da una </a:t>
            </a:r>
            <a:r>
              <a:rPr lang="it-IT" i="1" dirty="0"/>
              <a:t>stanza</a:t>
            </a:r>
            <a:r>
              <a:rPr lang="it-IT" dirty="0"/>
              <a:t> che espone il mistero e si volge in preghiera nel </a:t>
            </a:r>
            <a:r>
              <a:rPr lang="it-IT" i="1" dirty="0"/>
              <a:t>ritornello</a:t>
            </a:r>
            <a:r>
              <a:rPr lang="it-IT" dirty="0"/>
              <a:t>, da </a:t>
            </a:r>
            <a:r>
              <a:rPr lang="it-IT" i="1" dirty="0"/>
              <a:t>versetti</a:t>
            </a:r>
            <a:r>
              <a:rPr lang="it-IT" dirty="0"/>
              <a:t> che rilanciano il ritornello e da una </a:t>
            </a:r>
            <a:r>
              <a:rPr lang="it-IT" i="1" dirty="0"/>
              <a:t>ripresa</a:t>
            </a:r>
            <a:r>
              <a:rPr lang="it-IT" dirty="0"/>
              <a:t> finale della stanza che permette di gustare meglio il suo </a:t>
            </a:r>
            <a:r>
              <a:rPr lang="it-IT" dirty="0" smtClean="0"/>
              <a:t>messaggio; esempio: </a:t>
            </a:r>
            <a:r>
              <a:rPr lang="it-IT" i="1" dirty="0" smtClean="0"/>
              <a:t>In </a:t>
            </a:r>
            <a:r>
              <a:rPr lang="it-IT" i="1" dirty="0"/>
              <a:t>te la nostra gloria</a:t>
            </a:r>
            <a:r>
              <a:rPr lang="it-IT" dirty="0"/>
              <a:t>, o anche </a:t>
            </a:r>
            <a:r>
              <a:rPr lang="it-IT" i="1" dirty="0" smtClean="0"/>
              <a:t>Annunceremo </a:t>
            </a:r>
            <a:r>
              <a:rPr lang="it-IT" i="1" dirty="0"/>
              <a:t>il tuo </a:t>
            </a:r>
            <a:r>
              <a:rPr lang="it-IT" i="1" dirty="0" smtClean="0"/>
              <a:t>regno</a:t>
            </a:r>
            <a:r>
              <a:rPr lang="it-IT" dirty="0" smtClean="0"/>
              <a:t>;</a:t>
            </a:r>
          </a:p>
          <a:p>
            <a:pPr algn="just"/>
            <a:endParaRPr lang="it-IT" dirty="0"/>
          </a:p>
          <a:p>
            <a:pPr algn="just"/>
            <a:r>
              <a:rPr lang="it-IT" dirty="0"/>
              <a:t>3. il </a:t>
            </a:r>
            <a:r>
              <a:rPr lang="it-IT" b="1" i="1" dirty="0"/>
              <a:t>cantico a ritornello</a:t>
            </a:r>
            <a:r>
              <a:rPr lang="it-IT" b="1" dirty="0"/>
              <a:t> </a:t>
            </a:r>
            <a:r>
              <a:rPr lang="it-IT" dirty="0"/>
              <a:t>è la forma più utilizzata come canto d’entrata, perché era praticamente la sola disponibile al momento dell’introduzione delle lingue vive nella liturgia; </a:t>
            </a:r>
            <a:r>
              <a:rPr lang="it-IT" dirty="0" smtClean="0"/>
              <a:t>instaura </a:t>
            </a:r>
            <a:r>
              <a:rPr lang="it-IT" dirty="0"/>
              <a:t>un dialogo tra il coro, che esegue le </a:t>
            </a:r>
            <a:r>
              <a:rPr lang="it-IT" dirty="0" smtClean="0"/>
              <a:t>strofe, </a:t>
            </a:r>
            <a:r>
              <a:rPr lang="it-IT" dirty="0"/>
              <a:t>e l’assemblea, che riprende il </a:t>
            </a:r>
            <a:r>
              <a:rPr lang="it-IT" dirty="0" smtClean="0"/>
              <a:t>ritornello.</a:t>
            </a:r>
            <a:r>
              <a:rPr lang="it-IT" dirty="0" smtClean="0">
                <a:effectLst/>
              </a:rPr>
              <a:t> </a:t>
            </a:r>
            <a:endParaRPr lang="it-IT" dirty="0"/>
          </a:p>
        </p:txBody>
      </p:sp>
    </p:spTree>
    <p:extLst>
      <p:ext uri="{BB962C8B-B14F-4D97-AF65-F5344CB8AC3E}">
        <p14:creationId xmlns:p14="http://schemas.microsoft.com/office/powerpoint/2010/main" val="32285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4524316"/>
          </a:xfrm>
          <a:prstGeom prst="rect">
            <a:avLst/>
          </a:prstGeom>
        </p:spPr>
        <p:txBody>
          <a:bodyPr wrap="square">
            <a:spAutoFit/>
          </a:bodyPr>
          <a:lstStyle/>
          <a:p>
            <a:r>
              <a:rPr lang="it-IT" dirty="0" smtClean="0">
                <a:latin typeface="Chalkduster"/>
                <a:cs typeface="Chalkduster"/>
              </a:rPr>
              <a:t>UN CANTO PROCESSIONALE </a:t>
            </a:r>
          </a:p>
          <a:p>
            <a:endParaRPr lang="it-IT" i="1" dirty="0"/>
          </a:p>
          <a:p>
            <a:pPr algn="just"/>
            <a:r>
              <a:rPr lang="it-IT" dirty="0"/>
              <a:t>Altre forme, senza essere escluse a priori, </a:t>
            </a:r>
            <a:r>
              <a:rPr lang="it-IT" b="1" dirty="0"/>
              <a:t>si adattano meno bene</a:t>
            </a:r>
            <a:r>
              <a:rPr lang="it-IT" dirty="0"/>
              <a:t> a un rito di ingresso perché sono più statiche, più stazionali che processionali</a:t>
            </a:r>
            <a:r>
              <a:rPr lang="it-IT" dirty="0" smtClean="0"/>
              <a:t>:</a:t>
            </a:r>
          </a:p>
          <a:p>
            <a:pPr algn="just"/>
            <a:endParaRPr lang="it-IT" dirty="0"/>
          </a:p>
          <a:p>
            <a:pPr algn="just"/>
            <a:r>
              <a:rPr lang="it-IT" dirty="0"/>
              <a:t>4. l’</a:t>
            </a:r>
            <a:r>
              <a:rPr lang="it-IT" b="1" i="1" dirty="0"/>
              <a:t>inno strofico</a:t>
            </a:r>
            <a:r>
              <a:rPr lang="it-IT" dirty="0"/>
              <a:t> è per sua natura </a:t>
            </a:r>
            <a:r>
              <a:rPr lang="it-IT" i="1" dirty="0"/>
              <a:t>stazionale</a:t>
            </a:r>
            <a:r>
              <a:rPr lang="it-IT" dirty="0"/>
              <a:t>: tutta l’assemblea, in piedi o seduta, loda insieme a partire dal testo che pronuncia e grazie alla musica che lo porta; </a:t>
            </a:r>
            <a:r>
              <a:rPr lang="it-IT" dirty="0" smtClean="0"/>
              <a:t>il </a:t>
            </a:r>
            <a:r>
              <a:rPr lang="it-IT" dirty="0"/>
              <a:t>canto di un inno (che spesso è anche musicalmente impegnativo) costituisce </a:t>
            </a:r>
            <a:r>
              <a:rPr lang="it-IT" dirty="0" smtClean="0"/>
              <a:t>infatti </a:t>
            </a:r>
            <a:r>
              <a:rPr lang="it-IT" i="1" dirty="0" smtClean="0"/>
              <a:t>un </a:t>
            </a:r>
            <a:r>
              <a:rPr lang="it-IT" i="1" dirty="0"/>
              <a:t>rito in sé</a:t>
            </a:r>
            <a:r>
              <a:rPr lang="it-IT" dirty="0"/>
              <a:t>, </a:t>
            </a:r>
            <a:r>
              <a:rPr lang="it-IT" dirty="0" smtClean="0"/>
              <a:t>(come </a:t>
            </a:r>
            <a:r>
              <a:rPr lang="it-IT" dirty="0"/>
              <a:t>nella Liturgia delle </a:t>
            </a:r>
            <a:r>
              <a:rPr lang="it-IT" dirty="0" smtClean="0"/>
              <a:t>ore); esempio: l’inno </a:t>
            </a:r>
            <a:r>
              <a:rPr lang="it-IT" i="1" dirty="0"/>
              <a:t>Veni, creator </a:t>
            </a:r>
            <a:r>
              <a:rPr lang="it-IT" i="1" dirty="0" err="1" smtClean="0"/>
              <a:t>Spiritus</a:t>
            </a:r>
            <a:r>
              <a:rPr lang="it-IT" dirty="0" smtClean="0"/>
              <a:t>; </a:t>
            </a:r>
          </a:p>
          <a:p>
            <a:pPr algn="just"/>
            <a:endParaRPr lang="it-IT" dirty="0"/>
          </a:p>
          <a:p>
            <a:pPr algn="just"/>
            <a:r>
              <a:rPr lang="it-IT" dirty="0"/>
              <a:t>5. altri </a:t>
            </a:r>
            <a:r>
              <a:rPr lang="it-IT" b="1" i="1" dirty="0"/>
              <a:t>canti strofici</a:t>
            </a:r>
            <a:r>
              <a:rPr lang="it-IT" dirty="0"/>
              <a:t>, come i corali della tradizione tedesca, sono più emblematici o profetici che meditativi, e dunque si </a:t>
            </a:r>
            <a:r>
              <a:rPr lang="it-IT" dirty="0" smtClean="0"/>
              <a:t>prestano abbastanza </a:t>
            </a:r>
            <a:r>
              <a:rPr lang="it-IT" dirty="0"/>
              <a:t>bene alla processione, anche per il loro carattere corale, talvolta addirittura energico o “marziale”; </a:t>
            </a:r>
            <a:r>
              <a:rPr lang="it-IT" dirty="0" smtClean="0"/>
              <a:t>esempi: </a:t>
            </a:r>
            <a:r>
              <a:rPr lang="it-IT" i="1" dirty="0"/>
              <a:t>Noi canteremo gloria a te</a:t>
            </a:r>
            <a:r>
              <a:rPr lang="it-IT" dirty="0"/>
              <a:t>, </a:t>
            </a:r>
            <a:r>
              <a:rPr lang="it-IT" i="1" dirty="0"/>
              <a:t>Tutta la terra canti a Dio</a:t>
            </a:r>
            <a:r>
              <a:rPr lang="it-IT" dirty="0"/>
              <a:t>, </a:t>
            </a:r>
            <a:r>
              <a:rPr lang="it-IT" i="1" dirty="0"/>
              <a:t>La creazione giubili</a:t>
            </a:r>
            <a:r>
              <a:rPr lang="it-IT" dirty="0"/>
              <a:t>, </a:t>
            </a:r>
            <a:r>
              <a:rPr lang="it-IT" i="1" dirty="0"/>
              <a:t>Te lodiamo, Trinità</a:t>
            </a:r>
            <a:r>
              <a:rPr lang="it-IT" dirty="0"/>
              <a:t>, </a:t>
            </a:r>
            <a:r>
              <a:rPr lang="it-IT" i="1" dirty="0"/>
              <a:t>Lodate Dio</a:t>
            </a:r>
            <a:r>
              <a:rPr lang="it-IT" dirty="0"/>
              <a:t>, </a:t>
            </a:r>
            <a:r>
              <a:rPr lang="it-IT" i="1" dirty="0"/>
              <a:t>Tu, quando verrai</a:t>
            </a:r>
            <a:r>
              <a:rPr lang="it-IT" dirty="0"/>
              <a:t>..</a:t>
            </a:r>
            <a:r>
              <a:rPr lang="it-IT" dirty="0" smtClean="0"/>
              <a:t>. </a:t>
            </a:r>
            <a:r>
              <a:rPr lang="it-IT" dirty="0"/>
              <a:t>In questo caso </a:t>
            </a:r>
            <a:r>
              <a:rPr lang="en-US" dirty="0" err="1"/>
              <a:t>tutta</a:t>
            </a:r>
            <a:r>
              <a:rPr lang="en-US" dirty="0"/>
              <a:t> </a:t>
            </a:r>
            <a:r>
              <a:rPr lang="en-US" dirty="0" err="1"/>
              <a:t>l’assemblea</a:t>
            </a:r>
            <a:r>
              <a:rPr lang="en-US" dirty="0"/>
              <a:t> </a:t>
            </a:r>
            <a:r>
              <a:rPr lang="en-US" dirty="0" err="1"/>
              <a:t>insieme</a:t>
            </a:r>
            <a:r>
              <a:rPr lang="en-US" dirty="0"/>
              <a:t> al </a:t>
            </a:r>
            <a:r>
              <a:rPr lang="en-US" dirty="0" err="1"/>
              <a:t>coro</a:t>
            </a:r>
            <a:r>
              <a:rPr lang="en-US" dirty="0"/>
              <a:t> </a:t>
            </a:r>
            <a:r>
              <a:rPr lang="en-US" dirty="0" err="1"/>
              <a:t>canta</a:t>
            </a:r>
            <a:r>
              <a:rPr lang="en-US" dirty="0"/>
              <a:t> </a:t>
            </a:r>
            <a:r>
              <a:rPr lang="en-US" dirty="0" err="1"/>
              <a:t>tutte</a:t>
            </a:r>
            <a:r>
              <a:rPr lang="en-US" dirty="0"/>
              <a:t> le </a:t>
            </a:r>
            <a:r>
              <a:rPr lang="en-US" dirty="0" err="1"/>
              <a:t>strofe</a:t>
            </a:r>
            <a:r>
              <a:rPr lang="en-US" dirty="0"/>
              <a:t>, </a:t>
            </a:r>
            <a:r>
              <a:rPr lang="en-US" dirty="0" err="1"/>
              <a:t>oppure</a:t>
            </a:r>
            <a:r>
              <a:rPr lang="en-US" dirty="0"/>
              <a:t> ci </a:t>
            </a:r>
            <a:r>
              <a:rPr lang="en-US" dirty="0" err="1"/>
              <a:t>si</a:t>
            </a:r>
            <a:r>
              <a:rPr lang="en-US" dirty="0"/>
              <a:t> </a:t>
            </a:r>
            <a:r>
              <a:rPr lang="en-US" dirty="0" err="1"/>
              <a:t>alterna</a:t>
            </a:r>
            <a:r>
              <a:rPr lang="en-US" dirty="0"/>
              <a:t>: </a:t>
            </a:r>
            <a:r>
              <a:rPr lang="en-US" dirty="0" err="1"/>
              <a:t>una</a:t>
            </a:r>
            <a:r>
              <a:rPr lang="en-US" dirty="0"/>
              <a:t> </a:t>
            </a:r>
            <a:r>
              <a:rPr lang="en-US" dirty="0" err="1"/>
              <a:t>strofa</a:t>
            </a:r>
            <a:r>
              <a:rPr lang="en-US" dirty="0"/>
              <a:t> </a:t>
            </a:r>
            <a:r>
              <a:rPr lang="en-US" dirty="0" err="1"/>
              <a:t>l’uno</a:t>
            </a:r>
            <a:r>
              <a:rPr lang="en-US" dirty="0"/>
              <a:t> e </a:t>
            </a:r>
            <a:r>
              <a:rPr lang="en-US" dirty="0" err="1"/>
              <a:t>una</a:t>
            </a:r>
            <a:r>
              <a:rPr lang="en-US" dirty="0"/>
              <a:t> </a:t>
            </a:r>
            <a:r>
              <a:rPr lang="en-US" dirty="0" err="1"/>
              <a:t>strofa</a:t>
            </a:r>
            <a:r>
              <a:rPr lang="en-US" dirty="0"/>
              <a:t> </a:t>
            </a:r>
            <a:r>
              <a:rPr lang="en-US" dirty="0" err="1"/>
              <a:t>l’altro</a:t>
            </a:r>
            <a:r>
              <a:rPr lang="en-US" dirty="0"/>
              <a:t>.</a:t>
            </a:r>
            <a:r>
              <a:rPr lang="it-IT" dirty="0"/>
              <a:t> </a:t>
            </a:r>
          </a:p>
        </p:txBody>
      </p:sp>
    </p:spTree>
    <p:extLst>
      <p:ext uri="{BB962C8B-B14F-4D97-AF65-F5344CB8AC3E}">
        <p14:creationId xmlns:p14="http://schemas.microsoft.com/office/powerpoint/2010/main" val="18385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689315843"/>
              </p:ext>
            </p:extLst>
          </p:nvPr>
        </p:nvGraphicFramePr>
        <p:xfrm>
          <a:off x="525996" y="1376562"/>
          <a:ext cx="8082386" cy="1214644"/>
        </p:xfrm>
        <a:graphic>
          <a:graphicData uri="http://schemas.openxmlformats.org/presentationml/2006/ole">
            <mc:AlternateContent xmlns:mc="http://schemas.openxmlformats.org/markup-compatibility/2006">
              <mc:Choice xmlns:v="urn:schemas-microsoft-com:vml" Requires="v">
                <p:oleObj spid="_x0000_s2077" name="Document" r:id="rId3" imgW="6616700" imgH="889000" progId="Word.Document.12">
                  <p:embed/>
                </p:oleObj>
              </mc:Choice>
              <mc:Fallback>
                <p:oleObj name="Document" r:id="rId3" imgW="6616700" imgH="889000" progId="Word.Document.12">
                  <p:embed/>
                  <p:pic>
                    <p:nvPicPr>
                      <p:cNvPr id="0" name=""/>
                      <p:cNvPicPr/>
                      <p:nvPr/>
                    </p:nvPicPr>
                    <p:blipFill>
                      <a:blip r:embed="rId4"/>
                      <a:stretch>
                        <a:fillRect/>
                      </a:stretch>
                    </p:blipFill>
                    <p:spPr>
                      <a:xfrm>
                        <a:off x="525996" y="1376562"/>
                        <a:ext cx="8082386" cy="1214644"/>
                      </a:xfrm>
                      <a:prstGeom prst="rect">
                        <a:avLst/>
                      </a:prstGeom>
                    </p:spPr>
                  </p:pic>
                </p:oleObj>
              </mc:Fallback>
            </mc:AlternateContent>
          </a:graphicData>
        </a:graphic>
      </p:graphicFrame>
      <p:pic>
        <p:nvPicPr>
          <p:cNvPr id="4" name="Picture 3"/>
          <p:cNvPicPr>
            <a:picLocks noChangeAspect="1"/>
          </p:cNvPicPr>
          <p:nvPr/>
        </p:nvPicPr>
        <p:blipFill>
          <a:blip r:embed="rId5">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2185214"/>
          </a:xfrm>
          <a:prstGeom prst="rect">
            <a:avLst/>
          </a:prstGeom>
        </p:spPr>
        <p:txBody>
          <a:bodyPr wrap="square">
            <a:spAutoFit/>
          </a:bodyPr>
          <a:lstStyle/>
          <a:p>
            <a:r>
              <a:rPr lang="it-IT" dirty="0" smtClean="0">
                <a:latin typeface="Chalkduster"/>
                <a:cs typeface="Chalkduster"/>
              </a:rPr>
              <a:t>ALTRE INDICAZIONI PRATICHE</a:t>
            </a:r>
          </a:p>
          <a:p>
            <a:endParaRPr lang="it-IT" i="1" dirty="0" smtClean="0"/>
          </a:p>
          <a:p>
            <a:pPr algn="just"/>
            <a:r>
              <a:rPr lang="en-US" dirty="0" err="1" smtClean="0"/>
              <a:t>Scegliere</a:t>
            </a:r>
            <a:r>
              <a:rPr lang="en-US" dirty="0" smtClean="0"/>
              <a:t>, </a:t>
            </a:r>
            <a:r>
              <a:rPr lang="en-US" dirty="0" err="1"/>
              <a:t>provare</a:t>
            </a:r>
            <a:r>
              <a:rPr lang="en-US" dirty="0"/>
              <a:t> e </a:t>
            </a:r>
            <a:r>
              <a:rPr lang="en-US" dirty="0" err="1"/>
              <a:t>usare</a:t>
            </a:r>
            <a:r>
              <a:rPr lang="en-US" dirty="0"/>
              <a:t> </a:t>
            </a:r>
            <a:r>
              <a:rPr lang="en-US" dirty="0" err="1"/>
              <a:t>il</a:t>
            </a:r>
            <a:r>
              <a:rPr lang="en-US" dirty="0"/>
              <a:t> canto in </a:t>
            </a:r>
            <a:r>
              <a:rPr lang="en-US" dirty="0" err="1"/>
              <a:t>modo</a:t>
            </a:r>
            <a:r>
              <a:rPr lang="en-US" dirty="0"/>
              <a:t> </a:t>
            </a:r>
            <a:r>
              <a:rPr lang="en-US" dirty="0" err="1"/>
              <a:t>appropriato</a:t>
            </a:r>
            <a:r>
              <a:rPr lang="en-US" dirty="0"/>
              <a:t> per </a:t>
            </a:r>
            <a:r>
              <a:rPr lang="en-US" dirty="0" err="1" smtClean="0"/>
              <a:t>cominciare</a:t>
            </a:r>
            <a:r>
              <a:rPr lang="en-US" dirty="0" smtClean="0"/>
              <a:t> </a:t>
            </a:r>
            <a:r>
              <a:rPr lang="en-US" dirty="0" err="1" smtClean="0"/>
              <a:t>bene</a:t>
            </a:r>
            <a:r>
              <a:rPr lang="en-US" dirty="0" smtClean="0"/>
              <a:t> </a:t>
            </a:r>
            <a:r>
              <a:rPr lang="en-US" dirty="0"/>
              <a:t>la </a:t>
            </a:r>
            <a:r>
              <a:rPr lang="en-US" dirty="0" err="1"/>
              <a:t>messa</a:t>
            </a:r>
            <a:r>
              <a:rPr lang="en-US" dirty="0"/>
              <a:t>.</a:t>
            </a:r>
            <a:r>
              <a:rPr lang="it-IT" dirty="0"/>
              <a:t> </a:t>
            </a:r>
            <a:endParaRPr lang="it-IT" dirty="0" smtClean="0"/>
          </a:p>
          <a:p>
            <a:endParaRPr lang="it-IT" dirty="0"/>
          </a:p>
          <a:p>
            <a:endParaRPr lang="it-IT" dirty="0" smtClean="0"/>
          </a:p>
          <a:p>
            <a:endParaRPr lang="it-IT" dirty="0"/>
          </a:p>
          <a:p>
            <a:endParaRPr lang="it-IT" dirty="0" smtClean="0"/>
          </a:p>
          <a:p>
            <a:endParaRPr lang="it-IT" sz="1000" dirty="0" smtClean="0"/>
          </a:p>
        </p:txBody>
      </p:sp>
      <p:sp>
        <p:nvSpPr>
          <p:cNvPr id="5" name="Rectangle 4"/>
          <p:cNvSpPr/>
          <p:nvPr/>
        </p:nvSpPr>
        <p:spPr>
          <a:xfrm>
            <a:off x="418862" y="3530908"/>
            <a:ext cx="8282632" cy="954107"/>
          </a:xfrm>
          <a:prstGeom prst="rect">
            <a:avLst/>
          </a:prstGeom>
        </p:spPr>
        <p:txBody>
          <a:bodyPr wrap="square">
            <a:spAutoFit/>
          </a:bodyPr>
          <a:lstStyle/>
          <a:p>
            <a:pPr algn="just"/>
            <a:r>
              <a:rPr lang="en-US" sz="1400" dirty="0"/>
              <a:t> </a:t>
            </a:r>
            <a:endParaRPr lang="it-IT" sz="1400" dirty="0"/>
          </a:p>
          <a:p>
            <a:pPr algn="just"/>
            <a:r>
              <a:rPr lang="en-US" sz="1400" i="1" dirty="0">
                <a:solidFill>
                  <a:srgbClr val="3366FF"/>
                </a:solidFill>
              </a:rPr>
              <a:t>2. </a:t>
            </a:r>
            <a:r>
              <a:rPr lang="en-US" sz="1400" i="1" dirty="0" err="1">
                <a:solidFill>
                  <a:srgbClr val="3366FF"/>
                </a:solidFill>
              </a:rPr>
              <a:t>L’indole</a:t>
            </a:r>
            <a:r>
              <a:rPr lang="en-US" sz="1400" i="1" dirty="0">
                <a:solidFill>
                  <a:srgbClr val="3366FF"/>
                </a:solidFill>
              </a:rPr>
              <a:t> </a:t>
            </a:r>
            <a:r>
              <a:rPr lang="en-US" sz="1400" i="1" dirty="0" err="1">
                <a:solidFill>
                  <a:srgbClr val="3366FF"/>
                </a:solidFill>
              </a:rPr>
              <a:t>processionale</a:t>
            </a:r>
            <a:endParaRPr lang="it-IT" sz="1400" dirty="0">
              <a:solidFill>
                <a:srgbClr val="3366FF"/>
              </a:solidFill>
            </a:endParaRPr>
          </a:p>
          <a:p>
            <a:pPr algn="just"/>
            <a:r>
              <a:rPr lang="en-US" sz="1400" dirty="0" err="1"/>
              <a:t>Evitare</a:t>
            </a:r>
            <a:r>
              <a:rPr lang="en-US" sz="1400" dirty="0"/>
              <a:t> </a:t>
            </a:r>
            <a:r>
              <a:rPr lang="en-US" sz="1400" dirty="0" err="1"/>
              <a:t>i</a:t>
            </a:r>
            <a:r>
              <a:rPr lang="en-US" sz="1400" dirty="0"/>
              <a:t> </a:t>
            </a:r>
            <a:r>
              <a:rPr lang="en-US" sz="1400" dirty="0" err="1"/>
              <a:t>canti</a:t>
            </a:r>
            <a:r>
              <a:rPr lang="en-US" sz="1400" dirty="0"/>
              <a:t> </a:t>
            </a:r>
            <a:r>
              <a:rPr lang="en-US" sz="1400" dirty="0" err="1"/>
              <a:t>meditativi</a:t>
            </a:r>
            <a:r>
              <a:rPr lang="en-US" sz="1400" dirty="0"/>
              <a:t> e </a:t>
            </a:r>
            <a:r>
              <a:rPr lang="en-US" sz="1400" dirty="0" err="1"/>
              <a:t>quelli</a:t>
            </a:r>
            <a:r>
              <a:rPr lang="en-US" sz="1400" dirty="0"/>
              <a:t> con </a:t>
            </a:r>
            <a:r>
              <a:rPr lang="en-US" sz="1400" dirty="0" err="1"/>
              <a:t>contenuti</a:t>
            </a:r>
            <a:r>
              <a:rPr lang="en-US" sz="1400" dirty="0"/>
              <a:t> </a:t>
            </a:r>
            <a:r>
              <a:rPr lang="en-US" sz="1400" dirty="0" err="1"/>
              <a:t>devozionali</a:t>
            </a:r>
            <a:r>
              <a:rPr lang="en-US" sz="1400" dirty="0"/>
              <a:t>. </a:t>
            </a:r>
            <a:r>
              <a:rPr lang="en-US" sz="1400" dirty="0" err="1"/>
              <a:t>Ritmo</a:t>
            </a:r>
            <a:r>
              <a:rPr lang="en-US" sz="1400" dirty="0"/>
              <a:t> </a:t>
            </a:r>
            <a:r>
              <a:rPr lang="en-US" sz="1400" dirty="0" err="1" smtClean="0"/>
              <a:t>preferibilmente</a:t>
            </a:r>
            <a:r>
              <a:rPr lang="en-US" sz="1400" dirty="0" smtClean="0"/>
              <a:t> </a:t>
            </a:r>
            <a:r>
              <a:rPr lang="en-US" sz="1400" i="1" dirty="0" err="1"/>
              <a:t>binario</a:t>
            </a:r>
            <a:r>
              <a:rPr lang="en-US" sz="1400" dirty="0"/>
              <a:t>: </a:t>
            </a:r>
            <a:r>
              <a:rPr lang="en-US" sz="1400" dirty="0" err="1"/>
              <a:t>aiuta</a:t>
            </a:r>
            <a:r>
              <a:rPr lang="en-US" sz="1400" dirty="0"/>
              <a:t> a </a:t>
            </a:r>
            <a:r>
              <a:rPr lang="en-US" sz="1400" dirty="0" err="1"/>
              <a:t>esprimere</a:t>
            </a:r>
            <a:r>
              <a:rPr lang="en-US" sz="1400" dirty="0"/>
              <a:t> </a:t>
            </a:r>
            <a:r>
              <a:rPr lang="en-US" sz="1400" dirty="0" err="1"/>
              <a:t>il</a:t>
            </a:r>
            <a:r>
              <a:rPr lang="en-US" sz="1400" dirty="0"/>
              <a:t> </a:t>
            </a:r>
            <a:r>
              <a:rPr lang="en-US" sz="1400" dirty="0" err="1"/>
              <a:t>senso</a:t>
            </a:r>
            <a:r>
              <a:rPr lang="en-US" sz="1400" dirty="0"/>
              <a:t> </a:t>
            </a:r>
            <a:r>
              <a:rPr lang="en-US" sz="1400" dirty="0" err="1"/>
              <a:t>della</a:t>
            </a:r>
            <a:r>
              <a:rPr lang="en-US" sz="1400" dirty="0"/>
              <a:t> </a:t>
            </a:r>
            <a:r>
              <a:rPr lang="en-US" sz="1400" dirty="0" err="1"/>
              <a:t>marcia</a:t>
            </a:r>
            <a:r>
              <a:rPr lang="en-US" sz="1400" dirty="0"/>
              <a:t> e a </a:t>
            </a:r>
            <a:r>
              <a:rPr lang="en-US" sz="1400" dirty="0" err="1"/>
              <a:t>ritmare</a:t>
            </a:r>
            <a:r>
              <a:rPr lang="en-US" sz="1400" dirty="0"/>
              <a:t> </a:t>
            </a:r>
            <a:r>
              <a:rPr lang="en-US" sz="1400" dirty="0" err="1"/>
              <a:t>il</a:t>
            </a:r>
            <a:r>
              <a:rPr lang="en-US" sz="1400" dirty="0"/>
              <a:t> </a:t>
            </a:r>
            <a:r>
              <a:rPr lang="en-US" sz="1400" dirty="0" err="1"/>
              <a:t>passo</a:t>
            </a:r>
            <a:r>
              <a:rPr lang="en-US" sz="1400" dirty="0" smtClean="0"/>
              <a:t>.</a:t>
            </a:r>
            <a:endParaRPr lang="it-IT" sz="1400" dirty="0"/>
          </a:p>
        </p:txBody>
      </p:sp>
      <p:sp>
        <p:nvSpPr>
          <p:cNvPr id="6" name="Rectangle 5"/>
          <p:cNvSpPr/>
          <p:nvPr/>
        </p:nvSpPr>
        <p:spPr>
          <a:xfrm>
            <a:off x="418860" y="4530825"/>
            <a:ext cx="8282633" cy="1384995"/>
          </a:xfrm>
          <a:prstGeom prst="rect">
            <a:avLst/>
          </a:prstGeom>
        </p:spPr>
        <p:txBody>
          <a:bodyPr wrap="square">
            <a:spAutoFit/>
          </a:bodyPr>
          <a:lstStyle/>
          <a:p>
            <a:pPr algn="just"/>
            <a:r>
              <a:rPr lang="en-US" sz="1400" i="1" dirty="0">
                <a:solidFill>
                  <a:srgbClr val="3366FF"/>
                </a:solidFill>
              </a:rPr>
              <a:t>3. La </a:t>
            </a:r>
            <a:r>
              <a:rPr lang="en-US" sz="1400" i="1" dirty="0" err="1" smtClean="0">
                <a:solidFill>
                  <a:srgbClr val="3366FF"/>
                </a:solidFill>
              </a:rPr>
              <a:t>cantabilità</a:t>
            </a:r>
            <a:endParaRPr lang="it-IT" sz="1400" dirty="0">
              <a:solidFill>
                <a:srgbClr val="3366FF"/>
              </a:solidFill>
            </a:endParaRPr>
          </a:p>
          <a:p>
            <a:pPr algn="just"/>
            <a:r>
              <a:rPr lang="en-US" sz="1400" dirty="0"/>
              <a:t>Il canto non </a:t>
            </a:r>
            <a:r>
              <a:rPr lang="en-US" sz="1400" dirty="0" err="1"/>
              <a:t>deve</a:t>
            </a:r>
            <a:r>
              <a:rPr lang="en-US" sz="1400" dirty="0"/>
              <a:t> </a:t>
            </a:r>
            <a:r>
              <a:rPr lang="en-US" sz="1400" dirty="0" err="1"/>
              <a:t>essere</a:t>
            </a:r>
            <a:r>
              <a:rPr lang="en-US" sz="1400" dirty="0"/>
              <a:t> </a:t>
            </a:r>
            <a:r>
              <a:rPr lang="en-US" sz="1400" dirty="0" err="1"/>
              <a:t>eseguito</a:t>
            </a:r>
            <a:r>
              <a:rPr lang="en-US" sz="1400" dirty="0"/>
              <a:t> da </a:t>
            </a:r>
            <a:r>
              <a:rPr lang="en-US" sz="1400" dirty="0" err="1"/>
              <a:t>una</a:t>
            </a:r>
            <a:r>
              <a:rPr lang="en-US" sz="1400" dirty="0"/>
              <a:t> sola voce per </a:t>
            </a:r>
            <a:r>
              <a:rPr lang="en-US" sz="1400" dirty="0" err="1"/>
              <a:t>essere</a:t>
            </a:r>
            <a:r>
              <a:rPr lang="en-US" sz="1400" dirty="0"/>
              <a:t> </a:t>
            </a:r>
            <a:r>
              <a:rPr lang="en-US" sz="1400" dirty="0" err="1"/>
              <a:t>ascoltato</a:t>
            </a:r>
            <a:r>
              <a:rPr lang="en-US" sz="1400" dirty="0"/>
              <a:t> ma </a:t>
            </a:r>
            <a:r>
              <a:rPr lang="en-US" sz="1400" dirty="0" err="1"/>
              <a:t>cantato</a:t>
            </a:r>
            <a:r>
              <a:rPr lang="en-US" sz="1400" dirty="0"/>
              <a:t> da </a:t>
            </a:r>
            <a:r>
              <a:rPr lang="en-US" sz="1400" dirty="0" err="1"/>
              <a:t>tutta</a:t>
            </a:r>
            <a:r>
              <a:rPr lang="en-US" sz="1400" dirty="0"/>
              <a:t> </a:t>
            </a:r>
            <a:r>
              <a:rPr lang="en-US" sz="1400" dirty="0" err="1"/>
              <a:t>l’assemblea</a:t>
            </a:r>
            <a:r>
              <a:rPr lang="en-US" sz="1400" dirty="0"/>
              <a:t>. </a:t>
            </a:r>
          </a:p>
          <a:p>
            <a:pPr algn="just"/>
            <a:r>
              <a:rPr lang="en-US" sz="1400" dirty="0"/>
              <a:t>Si </a:t>
            </a:r>
            <a:r>
              <a:rPr lang="en-US" sz="1400" dirty="0" err="1"/>
              <a:t>può</a:t>
            </a:r>
            <a:r>
              <a:rPr lang="en-US" sz="1400" dirty="0"/>
              <a:t> </a:t>
            </a:r>
            <a:r>
              <a:rPr lang="en-US" sz="1400" dirty="0" err="1"/>
              <a:t>certamente</a:t>
            </a:r>
            <a:r>
              <a:rPr lang="en-US" sz="1400" dirty="0"/>
              <a:t> </a:t>
            </a:r>
            <a:r>
              <a:rPr lang="en-US" sz="1400" dirty="0" err="1"/>
              <a:t>abbellire</a:t>
            </a:r>
            <a:r>
              <a:rPr lang="en-US" sz="1400" dirty="0"/>
              <a:t> </a:t>
            </a:r>
            <a:r>
              <a:rPr lang="en-US" sz="1400" dirty="0" err="1"/>
              <a:t>il</a:t>
            </a:r>
            <a:r>
              <a:rPr lang="en-US" sz="1400" dirty="0"/>
              <a:t> canto con </a:t>
            </a:r>
            <a:r>
              <a:rPr lang="en-US" sz="1400" dirty="0" err="1"/>
              <a:t>altre</a:t>
            </a:r>
            <a:r>
              <a:rPr lang="en-US" sz="1400" dirty="0"/>
              <a:t> </a:t>
            </a:r>
            <a:r>
              <a:rPr lang="en-US" sz="1400" dirty="0" err="1"/>
              <a:t>voci</a:t>
            </a:r>
            <a:r>
              <a:rPr lang="en-US" sz="1400" dirty="0"/>
              <a:t>, ma </a:t>
            </a:r>
            <a:r>
              <a:rPr lang="en-US" sz="1400" dirty="0" err="1"/>
              <a:t>senza</a:t>
            </a:r>
            <a:r>
              <a:rPr lang="en-US" sz="1400" dirty="0"/>
              <a:t> </a:t>
            </a:r>
            <a:r>
              <a:rPr lang="en-US" sz="1400" dirty="0" err="1"/>
              <a:t>coprire</a:t>
            </a:r>
            <a:r>
              <a:rPr lang="en-US" sz="1400" dirty="0"/>
              <a:t> o </a:t>
            </a:r>
            <a:r>
              <a:rPr lang="en-US" sz="1400" dirty="0" err="1"/>
              <a:t>sostituire</a:t>
            </a:r>
            <a:r>
              <a:rPr lang="en-US" sz="1400" dirty="0"/>
              <a:t> </a:t>
            </a:r>
            <a:r>
              <a:rPr lang="en-US" sz="1400" dirty="0" err="1"/>
              <a:t>quella</a:t>
            </a:r>
            <a:r>
              <a:rPr lang="en-US" sz="1400" dirty="0"/>
              <a:t> </a:t>
            </a:r>
            <a:r>
              <a:rPr lang="en-US" sz="1400" dirty="0" err="1"/>
              <a:t>principale</a:t>
            </a:r>
            <a:r>
              <a:rPr lang="en-US" sz="1400" dirty="0"/>
              <a:t>. </a:t>
            </a:r>
          </a:p>
          <a:p>
            <a:pPr algn="just"/>
            <a:r>
              <a:rPr lang="en-US" sz="1400" dirty="0"/>
              <a:t>Tessitura </a:t>
            </a:r>
            <a:r>
              <a:rPr lang="en-US" sz="1400" dirty="0" err="1"/>
              <a:t>nella</a:t>
            </a:r>
            <a:r>
              <a:rPr lang="en-US" sz="1400" dirty="0"/>
              <a:t> media per </a:t>
            </a:r>
            <a:r>
              <a:rPr lang="en-US" sz="1400" dirty="0" err="1"/>
              <a:t>potere</a:t>
            </a:r>
            <a:r>
              <a:rPr lang="en-US" sz="1400" dirty="0"/>
              <a:t> </a:t>
            </a:r>
            <a:r>
              <a:rPr lang="en-US" sz="1400" dirty="0" err="1"/>
              <a:t>essere</a:t>
            </a:r>
            <a:r>
              <a:rPr lang="en-US" sz="1400" dirty="0"/>
              <a:t> </a:t>
            </a:r>
            <a:r>
              <a:rPr lang="en-US" sz="1400" dirty="0" err="1"/>
              <a:t>cantato</a:t>
            </a:r>
            <a:r>
              <a:rPr lang="en-US" sz="1400" dirty="0"/>
              <a:t> da </a:t>
            </a:r>
            <a:r>
              <a:rPr lang="en-US" sz="1400" dirty="0" err="1"/>
              <a:t>tutte</a:t>
            </a:r>
            <a:r>
              <a:rPr lang="en-US" sz="1400" dirty="0"/>
              <a:t> le </a:t>
            </a:r>
            <a:r>
              <a:rPr lang="en-US" sz="1400" dirty="0" err="1"/>
              <a:t>voci</a:t>
            </a:r>
            <a:r>
              <a:rPr lang="en-US" sz="1400" dirty="0"/>
              <a:t> </a:t>
            </a:r>
            <a:r>
              <a:rPr lang="en-US" sz="1400" dirty="0" err="1"/>
              <a:t>senza</a:t>
            </a:r>
            <a:r>
              <a:rPr lang="en-US" sz="1400" dirty="0"/>
              <a:t> </a:t>
            </a:r>
            <a:r>
              <a:rPr lang="en-US" sz="1400" dirty="0" err="1"/>
              <a:t>gridare</a:t>
            </a:r>
            <a:r>
              <a:rPr lang="en-US" sz="1400" dirty="0"/>
              <a:t>. </a:t>
            </a:r>
          </a:p>
          <a:p>
            <a:pPr algn="just"/>
            <a:r>
              <a:rPr lang="en-US" sz="1400" dirty="0" err="1"/>
              <a:t>Melodia</a:t>
            </a:r>
            <a:r>
              <a:rPr lang="en-US" sz="1400" dirty="0"/>
              <a:t> </a:t>
            </a:r>
            <a:r>
              <a:rPr lang="en-US" sz="1400" dirty="0" err="1"/>
              <a:t>abbastanza</a:t>
            </a:r>
            <a:r>
              <a:rPr lang="en-US" sz="1400" dirty="0"/>
              <a:t> </a:t>
            </a:r>
            <a:r>
              <a:rPr lang="en-US" sz="1400" dirty="0" err="1"/>
              <a:t>semplice</a:t>
            </a:r>
            <a:r>
              <a:rPr lang="en-US" sz="1400" dirty="0"/>
              <a:t> e </a:t>
            </a:r>
            <a:r>
              <a:rPr lang="en-US" sz="1400" dirty="0" err="1"/>
              <a:t>tonalità</a:t>
            </a:r>
            <a:r>
              <a:rPr lang="en-US" sz="1400" dirty="0"/>
              <a:t> non </a:t>
            </a:r>
            <a:r>
              <a:rPr lang="en-US" sz="1400" dirty="0" err="1"/>
              <a:t>troppo</a:t>
            </a:r>
            <a:r>
              <a:rPr lang="en-US" sz="1400" dirty="0"/>
              <a:t> </a:t>
            </a:r>
            <a:r>
              <a:rPr lang="en-US" sz="1400" dirty="0" err="1"/>
              <a:t>alta.</a:t>
            </a:r>
            <a:r>
              <a:rPr lang="en-US" sz="1400" dirty="0"/>
              <a:t>  </a:t>
            </a:r>
            <a:endParaRPr lang="it-IT" sz="1400" dirty="0"/>
          </a:p>
        </p:txBody>
      </p:sp>
      <p:sp>
        <p:nvSpPr>
          <p:cNvPr id="7" name="Rectangle 6"/>
          <p:cNvSpPr/>
          <p:nvPr/>
        </p:nvSpPr>
        <p:spPr>
          <a:xfrm>
            <a:off x="418860" y="5787520"/>
            <a:ext cx="8282633" cy="738664"/>
          </a:xfrm>
          <a:prstGeom prst="rect">
            <a:avLst/>
          </a:prstGeom>
        </p:spPr>
        <p:txBody>
          <a:bodyPr wrap="square">
            <a:spAutoFit/>
          </a:bodyPr>
          <a:lstStyle/>
          <a:p>
            <a:pPr algn="just"/>
            <a:r>
              <a:rPr lang="en-US" sz="1400" i="1" dirty="0">
                <a:solidFill>
                  <a:srgbClr val="3366FF"/>
                </a:solidFill>
              </a:rPr>
              <a:t>4. </a:t>
            </a:r>
            <a:r>
              <a:rPr lang="en-US" sz="1400" i="1" dirty="0" err="1">
                <a:solidFill>
                  <a:srgbClr val="3366FF"/>
                </a:solidFill>
              </a:rPr>
              <a:t>Altre</a:t>
            </a:r>
            <a:r>
              <a:rPr lang="en-US" sz="1400" i="1" dirty="0">
                <a:solidFill>
                  <a:srgbClr val="3366FF"/>
                </a:solidFill>
              </a:rPr>
              <a:t> </a:t>
            </a:r>
            <a:r>
              <a:rPr lang="en-US" sz="1400" i="1" dirty="0" err="1">
                <a:solidFill>
                  <a:srgbClr val="3366FF"/>
                </a:solidFill>
              </a:rPr>
              <a:t>caratteristiche</a:t>
            </a:r>
            <a:r>
              <a:rPr lang="en-US" sz="1400" i="1" dirty="0">
                <a:solidFill>
                  <a:srgbClr val="3366FF"/>
                </a:solidFill>
              </a:rPr>
              <a:t> </a:t>
            </a:r>
            <a:endParaRPr lang="it-IT" sz="1400" dirty="0">
              <a:solidFill>
                <a:srgbClr val="3366FF"/>
              </a:solidFill>
            </a:endParaRPr>
          </a:p>
          <a:p>
            <a:pPr algn="just"/>
            <a:r>
              <a:rPr lang="en-US" sz="1400" dirty="0" err="1"/>
              <a:t>Tonalità</a:t>
            </a:r>
            <a:r>
              <a:rPr lang="en-US" sz="1400" dirty="0"/>
              <a:t> del </a:t>
            </a:r>
            <a:r>
              <a:rPr lang="en-US" sz="1400" dirty="0" err="1"/>
              <a:t>brano</a:t>
            </a:r>
            <a:r>
              <a:rPr lang="en-US" sz="1400" dirty="0"/>
              <a:t> </a:t>
            </a:r>
            <a:r>
              <a:rPr lang="en-US" sz="1400" dirty="0" err="1"/>
              <a:t>preferibilmente</a:t>
            </a:r>
            <a:r>
              <a:rPr lang="en-US" sz="1400" dirty="0"/>
              <a:t> “</a:t>
            </a:r>
            <a:r>
              <a:rPr lang="en-US" sz="1400" dirty="0" err="1"/>
              <a:t>maggiore</a:t>
            </a:r>
            <a:r>
              <a:rPr lang="en-US" sz="1400" dirty="0"/>
              <a:t>”. </a:t>
            </a:r>
          </a:p>
          <a:p>
            <a:pPr algn="just"/>
            <a:r>
              <a:rPr lang="en-US" sz="1400" dirty="0" err="1" smtClean="0"/>
              <a:t>Testo</a:t>
            </a:r>
            <a:r>
              <a:rPr lang="en-US" sz="1400" dirty="0" smtClean="0"/>
              <a:t> </a:t>
            </a:r>
            <a:r>
              <a:rPr lang="en-US" sz="1400" dirty="0" err="1"/>
              <a:t>che</a:t>
            </a:r>
            <a:r>
              <a:rPr lang="en-US" sz="1400" dirty="0"/>
              <a:t> </a:t>
            </a:r>
            <a:r>
              <a:rPr lang="en-US" sz="1400" dirty="0" err="1"/>
              <a:t>rifletta</a:t>
            </a:r>
            <a:r>
              <a:rPr lang="en-US" sz="1400" dirty="0"/>
              <a:t> la </a:t>
            </a:r>
            <a:r>
              <a:rPr lang="en-US" sz="1400" dirty="0" err="1"/>
              <a:t>gioia</a:t>
            </a:r>
            <a:r>
              <a:rPr lang="en-US" sz="1400" dirty="0"/>
              <a:t> di </a:t>
            </a:r>
            <a:r>
              <a:rPr lang="en-US" sz="1400" dirty="0" err="1"/>
              <a:t>incontrarsi</a:t>
            </a:r>
            <a:r>
              <a:rPr lang="en-US" sz="1400" dirty="0"/>
              <a:t>, </a:t>
            </a:r>
            <a:r>
              <a:rPr lang="en-US" sz="1400" dirty="0" err="1"/>
              <a:t>festeggiare</a:t>
            </a:r>
            <a:r>
              <a:rPr lang="en-US" sz="1400" dirty="0"/>
              <a:t>, per </a:t>
            </a:r>
            <a:r>
              <a:rPr lang="en-US" sz="1400" dirty="0" err="1"/>
              <a:t>celebrare</a:t>
            </a:r>
            <a:r>
              <a:rPr lang="en-US" sz="1400" dirty="0"/>
              <a:t> </a:t>
            </a:r>
            <a:r>
              <a:rPr lang="en-US" sz="1400" dirty="0" err="1"/>
              <a:t>il</a:t>
            </a:r>
            <a:r>
              <a:rPr lang="en-US" sz="1400" dirty="0"/>
              <a:t> </a:t>
            </a:r>
            <a:r>
              <a:rPr lang="en-US" sz="1400" dirty="0" err="1"/>
              <a:t>giorno</a:t>
            </a:r>
            <a:r>
              <a:rPr lang="en-US" sz="1400" dirty="0"/>
              <a:t> del Signore.</a:t>
            </a:r>
            <a:endParaRPr lang="it-IT" sz="1400" dirty="0"/>
          </a:p>
        </p:txBody>
      </p:sp>
      <p:sp>
        <p:nvSpPr>
          <p:cNvPr id="8" name="Rectangle 7"/>
          <p:cNvSpPr/>
          <p:nvPr/>
        </p:nvSpPr>
        <p:spPr>
          <a:xfrm>
            <a:off x="418861" y="2494310"/>
            <a:ext cx="8282633" cy="1169551"/>
          </a:xfrm>
          <a:prstGeom prst="rect">
            <a:avLst/>
          </a:prstGeom>
        </p:spPr>
        <p:txBody>
          <a:bodyPr wrap="square">
            <a:spAutoFit/>
          </a:bodyPr>
          <a:lstStyle/>
          <a:p>
            <a:pPr algn="just"/>
            <a:r>
              <a:rPr lang="en-US" sz="1400" i="1" dirty="0">
                <a:solidFill>
                  <a:srgbClr val="3366FF"/>
                </a:solidFill>
              </a:rPr>
              <a:t>1. </a:t>
            </a:r>
            <a:r>
              <a:rPr lang="en-US" sz="1400" i="1" dirty="0" err="1">
                <a:solidFill>
                  <a:srgbClr val="3366FF"/>
                </a:solidFill>
              </a:rPr>
              <a:t>L’improvvisazione</a:t>
            </a:r>
            <a:r>
              <a:rPr lang="en-US" sz="1400" i="1" dirty="0">
                <a:solidFill>
                  <a:srgbClr val="3366FF"/>
                </a:solidFill>
              </a:rPr>
              <a:t> </a:t>
            </a:r>
            <a:r>
              <a:rPr lang="en-US" sz="1400" i="1" dirty="0" err="1">
                <a:solidFill>
                  <a:srgbClr val="3366FF"/>
                </a:solidFill>
              </a:rPr>
              <a:t>organistica</a:t>
            </a:r>
            <a:endParaRPr lang="it-IT" sz="1400" dirty="0">
              <a:solidFill>
                <a:srgbClr val="3366FF"/>
              </a:solidFill>
            </a:endParaRPr>
          </a:p>
          <a:p>
            <a:pPr algn="just"/>
            <a:r>
              <a:rPr lang="en-US" sz="1400" dirty="0" err="1"/>
              <a:t>Durata</a:t>
            </a:r>
            <a:r>
              <a:rPr lang="en-US" sz="1400" dirty="0"/>
              <a:t> </a:t>
            </a:r>
            <a:r>
              <a:rPr lang="en-US" sz="1400" dirty="0" err="1"/>
              <a:t>sufficiente</a:t>
            </a:r>
            <a:r>
              <a:rPr lang="en-US" sz="1400" dirty="0"/>
              <a:t> del canto per </a:t>
            </a:r>
            <a:r>
              <a:rPr lang="en-US" sz="1400" dirty="0" err="1"/>
              <a:t>coprire</a:t>
            </a:r>
            <a:r>
              <a:rPr lang="en-US" sz="1400" dirty="0"/>
              <a:t> </a:t>
            </a:r>
            <a:r>
              <a:rPr lang="en-US" sz="1400" dirty="0" err="1"/>
              <a:t>tutto</a:t>
            </a:r>
            <a:r>
              <a:rPr lang="en-US" sz="1400" dirty="0"/>
              <a:t> </a:t>
            </a:r>
            <a:r>
              <a:rPr lang="en-US" sz="1400" dirty="0" err="1"/>
              <a:t>il</a:t>
            </a:r>
            <a:r>
              <a:rPr lang="en-US" sz="1400" dirty="0"/>
              <a:t> </a:t>
            </a:r>
            <a:r>
              <a:rPr lang="en-US" sz="1400" dirty="0" err="1"/>
              <a:t>rito</a:t>
            </a:r>
            <a:r>
              <a:rPr lang="en-US" sz="1400" dirty="0"/>
              <a:t> </a:t>
            </a:r>
            <a:r>
              <a:rPr lang="en-US" sz="1400" dirty="0" err="1"/>
              <a:t>senza</a:t>
            </a:r>
            <a:r>
              <a:rPr lang="en-US" sz="1400" dirty="0"/>
              <a:t> </a:t>
            </a:r>
            <a:r>
              <a:rPr lang="en-US" sz="1400" dirty="0" err="1"/>
              <a:t>faticare</a:t>
            </a:r>
            <a:r>
              <a:rPr lang="en-US" sz="1400" dirty="0"/>
              <a:t> a </a:t>
            </a:r>
            <a:r>
              <a:rPr lang="en-US" sz="1400" dirty="0" err="1"/>
              <a:t>inventarsi</a:t>
            </a:r>
            <a:r>
              <a:rPr lang="en-US" sz="1400" dirty="0"/>
              <a:t> </a:t>
            </a:r>
            <a:r>
              <a:rPr lang="en-US" sz="1400" dirty="0" err="1"/>
              <a:t>passaggi</a:t>
            </a:r>
            <a:r>
              <a:rPr lang="en-US" sz="1400" dirty="0"/>
              <a:t> </a:t>
            </a:r>
            <a:r>
              <a:rPr lang="en-US" sz="1400" dirty="0" err="1"/>
              <a:t>musicali</a:t>
            </a:r>
            <a:r>
              <a:rPr lang="en-US" sz="1400" dirty="0"/>
              <a:t>. </a:t>
            </a:r>
          </a:p>
          <a:p>
            <a:pPr algn="just"/>
            <a:r>
              <a:rPr lang="en-US" sz="1400" dirty="0" err="1"/>
              <a:t>Accompagnano</a:t>
            </a:r>
            <a:r>
              <a:rPr lang="en-US" sz="1400" dirty="0"/>
              <a:t> </a:t>
            </a:r>
            <a:r>
              <a:rPr lang="en-US" sz="1400" dirty="0" err="1"/>
              <a:t>il</a:t>
            </a:r>
            <a:r>
              <a:rPr lang="en-US" sz="1400" dirty="0"/>
              <a:t> canto per </a:t>
            </a:r>
            <a:r>
              <a:rPr lang="en-US" sz="1400" dirty="0" err="1"/>
              <a:t>tutta</a:t>
            </a:r>
            <a:r>
              <a:rPr lang="en-US" sz="1400" dirty="0"/>
              <a:t> la </a:t>
            </a:r>
            <a:r>
              <a:rPr lang="en-US" sz="1400" dirty="0" err="1"/>
              <a:t>durata</a:t>
            </a:r>
            <a:r>
              <a:rPr lang="en-US" sz="1400" dirty="0"/>
              <a:t> </a:t>
            </a:r>
            <a:r>
              <a:rPr lang="en-US" sz="1400" dirty="0" err="1"/>
              <a:t>della</a:t>
            </a:r>
            <a:r>
              <a:rPr lang="en-US" sz="1400" dirty="0"/>
              <a:t> </a:t>
            </a:r>
            <a:r>
              <a:rPr lang="en-US" sz="1400" dirty="0" err="1"/>
              <a:t>processione</a:t>
            </a:r>
            <a:r>
              <a:rPr lang="en-US" sz="1400" dirty="0"/>
              <a:t> del </a:t>
            </a:r>
            <a:r>
              <a:rPr lang="en-US" sz="1400" dirty="0" err="1"/>
              <a:t>sacerdote</a:t>
            </a:r>
            <a:r>
              <a:rPr lang="en-US" sz="1400" dirty="0"/>
              <a:t> </a:t>
            </a:r>
            <a:r>
              <a:rPr lang="en-US" sz="1400" dirty="0" err="1"/>
              <a:t>all’altare</a:t>
            </a:r>
            <a:r>
              <a:rPr lang="en-US" sz="1400" dirty="0"/>
              <a:t>. Far </a:t>
            </a:r>
            <a:r>
              <a:rPr lang="en-US" sz="1400" dirty="0" err="1"/>
              <a:t>coincidere</a:t>
            </a:r>
            <a:r>
              <a:rPr lang="en-US" sz="1400" dirty="0"/>
              <a:t> </a:t>
            </a:r>
            <a:r>
              <a:rPr lang="en-US" sz="1400" dirty="0" err="1"/>
              <a:t>il</a:t>
            </a:r>
            <a:r>
              <a:rPr lang="en-US" sz="1400" dirty="0"/>
              <a:t> </a:t>
            </a:r>
            <a:r>
              <a:rPr lang="en-US" sz="1400" dirty="0" err="1"/>
              <a:t>movimento</a:t>
            </a:r>
            <a:r>
              <a:rPr lang="en-US" sz="1400" dirty="0"/>
              <a:t> </a:t>
            </a:r>
            <a:r>
              <a:rPr lang="en-US" sz="1400" dirty="0" err="1"/>
              <a:t>processionale</a:t>
            </a:r>
            <a:r>
              <a:rPr lang="en-US" sz="1400" dirty="0"/>
              <a:t> con la </a:t>
            </a:r>
            <a:r>
              <a:rPr lang="en-US" sz="1400" dirty="0" err="1"/>
              <a:t>parola</a:t>
            </a:r>
            <a:r>
              <a:rPr lang="en-US" sz="1400" dirty="0"/>
              <a:t> cantata.</a:t>
            </a:r>
          </a:p>
          <a:p>
            <a:pPr algn="just"/>
            <a:r>
              <a:rPr lang="en-US" sz="1400" dirty="0" err="1"/>
              <a:t>Eventuale</a:t>
            </a:r>
            <a:r>
              <a:rPr lang="en-US" sz="1400" dirty="0"/>
              <a:t> </a:t>
            </a:r>
            <a:r>
              <a:rPr lang="en-US" sz="1400" dirty="0" err="1"/>
              <a:t>precedente</a:t>
            </a:r>
            <a:r>
              <a:rPr lang="en-US" sz="1400" dirty="0"/>
              <a:t> </a:t>
            </a:r>
            <a:r>
              <a:rPr lang="en-US" sz="1400" dirty="0" err="1"/>
              <a:t>improvvisazione</a:t>
            </a:r>
            <a:r>
              <a:rPr lang="en-US" sz="1400" dirty="0"/>
              <a:t> </a:t>
            </a:r>
            <a:r>
              <a:rPr lang="en-US" sz="1400" dirty="0" err="1"/>
              <a:t>organistica</a:t>
            </a:r>
            <a:r>
              <a:rPr lang="en-US" sz="1400" dirty="0"/>
              <a:t> </a:t>
            </a:r>
            <a:r>
              <a:rPr lang="en-US" sz="1400" dirty="0" err="1"/>
              <a:t>sul</a:t>
            </a:r>
            <a:r>
              <a:rPr lang="en-US" sz="1400" dirty="0"/>
              <a:t> </a:t>
            </a:r>
            <a:r>
              <a:rPr lang="en-US" sz="1400" dirty="0" err="1"/>
              <a:t>tema</a:t>
            </a:r>
            <a:r>
              <a:rPr lang="en-US" sz="1400" dirty="0"/>
              <a:t> del canto, </a:t>
            </a:r>
            <a:r>
              <a:rPr lang="en-US" sz="1400" dirty="0" err="1"/>
              <a:t>ed</a:t>
            </a:r>
            <a:r>
              <a:rPr lang="en-US" sz="1400" dirty="0"/>
              <a:t> </a:t>
            </a:r>
            <a:r>
              <a:rPr lang="en-US" sz="1400" dirty="0" err="1"/>
              <a:t>eventuale</a:t>
            </a:r>
            <a:r>
              <a:rPr lang="en-US" sz="1400" dirty="0"/>
              <a:t> </a:t>
            </a:r>
            <a:r>
              <a:rPr lang="en-US" sz="1400" dirty="0" err="1"/>
              <a:t>continuazione</a:t>
            </a:r>
            <a:r>
              <a:rPr lang="en-US" sz="1400" dirty="0"/>
              <a:t>.</a:t>
            </a:r>
            <a:endParaRPr lang="it-IT" sz="1400" dirty="0"/>
          </a:p>
        </p:txBody>
      </p:sp>
    </p:spTree>
    <p:extLst>
      <p:ext uri="{BB962C8B-B14F-4D97-AF65-F5344CB8AC3E}">
        <p14:creationId xmlns:p14="http://schemas.microsoft.com/office/powerpoint/2010/main" val="235658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2862322"/>
          </a:xfrm>
          <a:prstGeom prst="rect">
            <a:avLst/>
          </a:prstGeom>
        </p:spPr>
        <p:txBody>
          <a:bodyPr wrap="square">
            <a:spAutoFit/>
          </a:bodyPr>
          <a:lstStyle/>
          <a:p>
            <a:r>
              <a:rPr lang="en-US" dirty="0" smtClean="0">
                <a:latin typeface="Chalkduster"/>
                <a:cs typeface="Chalkduster"/>
              </a:rPr>
              <a:t>I RITI DI CONGEDO (O DI CONCLUSIONE)</a:t>
            </a:r>
          </a:p>
          <a:p>
            <a:r>
              <a:rPr lang="en-US" dirty="0" smtClean="0"/>
              <a:t>NELL’</a:t>
            </a:r>
            <a:r>
              <a:rPr lang="en-US" i="1" dirty="0" smtClean="0"/>
              <a:t>ORDINAMENTO GENERALE DEL MESSALE ROMANO</a:t>
            </a:r>
          </a:p>
          <a:p>
            <a:pPr algn="just"/>
            <a:r>
              <a:rPr lang="en-US" sz="1600" dirty="0"/>
              <a:t> </a:t>
            </a:r>
            <a:endParaRPr lang="it-IT" sz="1600" dirty="0"/>
          </a:p>
          <a:p>
            <a:pPr algn="just"/>
            <a:r>
              <a:rPr lang="en-US" sz="1600" b="1" dirty="0"/>
              <a:t>90. </a:t>
            </a:r>
            <a:r>
              <a:rPr lang="en-US" sz="1600" dirty="0"/>
              <a:t>I </a:t>
            </a:r>
            <a:r>
              <a:rPr lang="en-US" sz="1600" dirty="0" err="1"/>
              <a:t>riti</a:t>
            </a:r>
            <a:r>
              <a:rPr lang="en-US" sz="1600" dirty="0"/>
              <a:t> di </a:t>
            </a:r>
            <a:r>
              <a:rPr lang="en-US" sz="1600" dirty="0" err="1"/>
              <a:t>conclusione</a:t>
            </a:r>
            <a:r>
              <a:rPr lang="en-US" sz="1600" dirty="0"/>
              <a:t> </a:t>
            </a:r>
            <a:r>
              <a:rPr lang="en-US" sz="1600" dirty="0" err="1"/>
              <a:t>comprendono</a:t>
            </a:r>
            <a:r>
              <a:rPr lang="en-US" sz="1600" dirty="0"/>
              <a:t>:</a:t>
            </a:r>
            <a:endParaRPr lang="it-IT" sz="1600" dirty="0"/>
          </a:p>
          <a:p>
            <a:pPr algn="just"/>
            <a:r>
              <a:rPr lang="en-US" sz="1600" dirty="0"/>
              <a:t>a) </a:t>
            </a:r>
            <a:r>
              <a:rPr lang="en-US" sz="1600" dirty="0" err="1"/>
              <a:t>brevi</a:t>
            </a:r>
            <a:r>
              <a:rPr lang="en-US" sz="1600" dirty="0"/>
              <a:t> </a:t>
            </a:r>
            <a:r>
              <a:rPr lang="en-US" sz="1600" dirty="0" err="1"/>
              <a:t>avvisi</a:t>
            </a:r>
            <a:r>
              <a:rPr lang="en-US" sz="1600" dirty="0"/>
              <a:t>, se </a:t>
            </a:r>
            <a:r>
              <a:rPr lang="en-US" sz="1600" dirty="0" err="1"/>
              <a:t>necessari</a:t>
            </a:r>
            <a:r>
              <a:rPr lang="en-US" sz="1600" dirty="0"/>
              <a:t>;</a:t>
            </a:r>
            <a:endParaRPr lang="it-IT" sz="1600" dirty="0"/>
          </a:p>
          <a:p>
            <a:pPr algn="just"/>
            <a:r>
              <a:rPr lang="en-US" sz="1600" dirty="0"/>
              <a:t>b) </a:t>
            </a:r>
            <a:r>
              <a:rPr lang="en-US" sz="1600" dirty="0" err="1" smtClean="0"/>
              <a:t>il</a:t>
            </a:r>
            <a:r>
              <a:rPr lang="en-US" sz="1600" dirty="0" smtClean="0"/>
              <a:t> </a:t>
            </a:r>
            <a:r>
              <a:rPr lang="en-US" sz="1600" dirty="0" err="1"/>
              <a:t>saluto</a:t>
            </a:r>
            <a:r>
              <a:rPr lang="en-US" sz="1600" dirty="0"/>
              <a:t> e la </a:t>
            </a:r>
            <a:r>
              <a:rPr lang="en-US" sz="1600" dirty="0" err="1"/>
              <a:t>benedizione</a:t>
            </a:r>
            <a:r>
              <a:rPr lang="en-US" sz="1600" dirty="0"/>
              <a:t> del </a:t>
            </a:r>
            <a:r>
              <a:rPr lang="en-US" sz="1600" dirty="0" err="1"/>
              <a:t>sacerdote</a:t>
            </a:r>
            <a:r>
              <a:rPr lang="en-US" sz="1600" dirty="0"/>
              <a:t>, </a:t>
            </a:r>
            <a:r>
              <a:rPr lang="en-US" sz="1600" dirty="0" err="1"/>
              <a:t>che</a:t>
            </a:r>
            <a:r>
              <a:rPr lang="en-US" sz="1600" dirty="0"/>
              <a:t> in </a:t>
            </a:r>
            <a:r>
              <a:rPr lang="en-US" sz="1600" dirty="0" err="1"/>
              <a:t>alcuni</a:t>
            </a:r>
            <a:r>
              <a:rPr lang="en-US" sz="1600" dirty="0"/>
              <a:t> </a:t>
            </a:r>
            <a:r>
              <a:rPr lang="en-US" sz="1600" dirty="0" err="1"/>
              <a:t>giorni</a:t>
            </a:r>
            <a:r>
              <a:rPr lang="en-US" sz="1600" dirty="0"/>
              <a:t> e in </a:t>
            </a:r>
            <a:r>
              <a:rPr lang="en-US" sz="1600" dirty="0" err="1"/>
              <a:t>certe</a:t>
            </a:r>
            <a:r>
              <a:rPr lang="en-US" sz="1600" dirty="0"/>
              <a:t> </a:t>
            </a:r>
            <a:r>
              <a:rPr lang="en-US" sz="1600" dirty="0" err="1"/>
              <a:t>circostanze</a:t>
            </a:r>
            <a:r>
              <a:rPr lang="en-US" sz="1600" dirty="0"/>
              <a:t> </a:t>
            </a:r>
            <a:r>
              <a:rPr lang="en-US" sz="1600" dirty="0" err="1"/>
              <a:t>si</a:t>
            </a:r>
            <a:r>
              <a:rPr lang="en-US" sz="1600" dirty="0"/>
              <a:t> </a:t>
            </a:r>
            <a:r>
              <a:rPr lang="en-US" sz="1600" dirty="0" err="1"/>
              <a:t>può</a:t>
            </a:r>
            <a:r>
              <a:rPr lang="en-US" sz="1600" dirty="0"/>
              <a:t> </a:t>
            </a:r>
            <a:r>
              <a:rPr lang="en-US" sz="1600" dirty="0" err="1"/>
              <a:t>arricchire</a:t>
            </a:r>
            <a:r>
              <a:rPr lang="en-US" sz="1600" dirty="0"/>
              <a:t> e </a:t>
            </a:r>
            <a:r>
              <a:rPr lang="en-US" sz="1600" dirty="0" err="1"/>
              <a:t>sviluppare</a:t>
            </a:r>
            <a:r>
              <a:rPr lang="en-US" sz="1600" dirty="0"/>
              <a:t> con </a:t>
            </a:r>
            <a:r>
              <a:rPr lang="en-US" sz="1600" dirty="0" err="1"/>
              <a:t>l’orazione</a:t>
            </a:r>
            <a:r>
              <a:rPr lang="en-US" sz="1600" dirty="0"/>
              <a:t> </a:t>
            </a:r>
            <a:r>
              <a:rPr lang="en-US" sz="1600" dirty="0" err="1"/>
              <a:t>sul</a:t>
            </a:r>
            <a:r>
              <a:rPr lang="en-US" sz="1600" dirty="0"/>
              <a:t> </a:t>
            </a:r>
            <a:r>
              <a:rPr lang="en-US" sz="1600" dirty="0" err="1"/>
              <a:t>popolo</a:t>
            </a:r>
            <a:r>
              <a:rPr lang="en-US" sz="1600" dirty="0"/>
              <a:t> o con </a:t>
            </a:r>
            <a:r>
              <a:rPr lang="en-US" sz="1600" dirty="0" err="1"/>
              <a:t>un’altra</a:t>
            </a:r>
            <a:r>
              <a:rPr lang="en-US" sz="1600" dirty="0"/>
              <a:t> formula </a:t>
            </a:r>
            <a:r>
              <a:rPr lang="en-US" sz="1600" dirty="0" err="1"/>
              <a:t>più</a:t>
            </a:r>
            <a:r>
              <a:rPr lang="en-US" sz="1600" dirty="0"/>
              <a:t> </a:t>
            </a:r>
            <a:r>
              <a:rPr lang="en-US" sz="1600" dirty="0" err="1"/>
              <a:t>solenne</a:t>
            </a:r>
            <a:r>
              <a:rPr lang="en-US" sz="1600" dirty="0"/>
              <a:t>.</a:t>
            </a:r>
            <a:endParaRPr lang="it-IT" sz="1600" dirty="0"/>
          </a:p>
          <a:p>
            <a:pPr algn="just"/>
            <a:r>
              <a:rPr lang="en-US" sz="1600" dirty="0"/>
              <a:t>c) </a:t>
            </a:r>
            <a:r>
              <a:rPr lang="en-US" sz="1600" dirty="0" err="1" smtClean="0"/>
              <a:t>il</a:t>
            </a:r>
            <a:r>
              <a:rPr lang="en-US" sz="1600" dirty="0" smtClean="0"/>
              <a:t> </a:t>
            </a:r>
            <a:r>
              <a:rPr lang="en-US" sz="1600" dirty="0" err="1"/>
              <a:t>congedo</a:t>
            </a:r>
            <a:r>
              <a:rPr lang="en-US" sz="1600" dirty="0"/>
              <a:t> del </a:t>
            </a:r>
            <a:r>
              <a:rPr lang="en-US" sz="1600" dirty="0" err="1"/>
              <a:t>popolo</a:t>
            </a:r>
            <a:r>
              <a:rPr lang="en-US" sz="1600" dirty="0"/>
              <a:t> da parte del </a:t>
            </a:r>
            <a:r>
              <a:rPr lang="en-US" sz="1600" dirty="0" err="1"/>
              <a:t>diacono</a:t>
            </a:r>
            <a:r>
              <a:rPr lang="en-US" sz="1600" dirty="0"/>
              <a:t> o del </a:t>
            </a:r>
            <a:r>
              <a:rPr lang="en-US" sz="1600" dirty="0" err="1"/>
              <a:t>sacerdote</a:t>
            </a:r>
            <a:r>
              <a:rPr lang="en-US" sz="1600" dirty="0"/>
              <a:t>, </a:t>
            </a:r>
            <a:r>
              <a:rPr lang="en-US" sz="1600" dirty="0" err="1">
                <a:solidFill>
                  <a:srgbClr val="0000FF"/>
                </a:solidFill>
              </a:rPr>
              <a:t>perché</a:t>
            </a:r>
            <a:r>
              <a:rPr lang="en-US" sz="1600" dirty="0">
                <a:solidFill>
                  <a:srgbClr val="0000FF"/>
                </a:solidFill>
              </a:rPr>
              <a:t> </a:t>
            </a:r>
            <a:r>
              <a:rPr lang="en-US" sz="1600" dirty="0" err="1">
                <a:solidFill>
                  <a:srgbClr val="0000FF"/>
                </a:solidFill>
              </a:rPr>
              <a:t>ognuno</a:t>
            </a:r>
            <a:r>
              <a:rPr lang="en-US" sz="1600" dirty="0">
                <a:solidFill>
                  <a:srgbClr val="0000FF"/>
                </a:solidFill>
              </a:rPr>
              <a:t> </a:t>
            </a:r>
            <a:r>
              <a:rPr lang="en-US" sz="1600" dirty="0" err="1">
                <a:solidFill>
                  <a:srgbClr val="0000FF"/>
                </a:solidFill>
              </a:rPr>
              <a:t>ritorni</a:t>
            </a:r>
            <a:r>
              <a:rPr lang="en-US" sz="1600" dirty="0">
                <a:solidFill>
                  <a:srgbClr val="0000FF"/>
                </a:solidFill>
              </a:rPr>
              <a:t> </a:t>
            </a:r>
            <a:r>
              <a:rPr lang="en-US" sz="1600" dirty="0" err="1">
                <a:solidFill>
                  <a:srgbClr val="0000FF"/>
                </a:solidFill>
              </a:rPr>
              <a:t>alle</a:t>
            </a:r>
            <a:r>
              <a:rPr lang="en-US" sz="1600" dirty="0">
                <a:solidFill>
                  <a:srgbClr val="0000FF"/>
                </a:solidFill>
              </a:rPr>
              <a:t> sue </a:t>
            </a:r>
            <a:r>
              <a:rPr lang="en-US" sz="1600" dirty="0" err="1">
                <a:solidFill>
                  <a:srgbClr val="0000FF"/>
                </a:solidFill>
              </a:rPr>
              <a:t>opere</a:t>
            </a:r>
            <a:r>
              <a:rPr lang="en-US" sz="1600" dirty="0">
                <a:solidFill>
                  <a:srgbClr val="0000FF"/>
                </a:solidFill>
              </a:rPr>
              <a:t> di </a:t>
            </a:r>
            <a:r>
              <a:rPr lang="en-US" sz="1600" dirty="0" err="1">
                <a:solidFill>
                  <a:srgbClr val="0000FF"/>
                </a:solidFill>
              </a:rPr>
              <a:t>bene</a:t>
            </a:r>
            <a:r>
              <a:rPr lang="en-US" sz="1600" dirty="0">
                <a:solidFill>
                  <a:srgbClr val="0000FF"/>
                </a:solidFill>
              </a:rPr>
              <a:t> </a:t>
            </a:r>
            <a:r>
              <a:rPr lang="en-US" sz="1600" dirty="0" err="1">
                <a:solidFill>
                  <a:srgbClr val="0000FF"/>
                </a:solidFill>
              </a:rPr>
              <a:t>lodando</a:t>
            </a:r>
            <a:r>
              <a:rPr lang="en-US" sz="1600" dirty="0">
                <a:solidFill>
                  <a:srgbClr val="0000FF"/>
                </a:solidFill>
              </a:rPr>
              <a:t> e </a:t>
            </a:r>
            <a:r>
              <a:rPr lang="en-US" sz="1600" dirty="0" err="1">
                <a:solidFill>
                  <a:srgbClr val="0000FF"/>
                </a:solidFill>
              </a:rPr>
              <a:t>benedicendo</a:t>
            </a:r>
            <a:r>
              <a:rPr lang="en-US" sz="1600" dirty="0">
                <a:solidFill>
                  <a:srgbClr val="0000FF"/>
                </a:solidFill>
              </a:rPr>
              <a:t> </a:t>
            </a:r>
            <a:r>
              <a:rPr lang="en-US" sz="1600" dirty="0" err="1">
                <a:solidFill>
                  <a:srgbClr val="0000FF"/>
                </a:solidFill>
              </a:rPr>
              <a:t>Dio</a:t>
            </a:r>
            <a:r>
              <a:rPr lang="en-US" sz="1600" dirty="0"/>
              <a:t>;</a:t>
            </a:r>
            <a:endParaRPr lang="it-IT" sz="1600" dirty="0"/>
          </a:p>
          <a:p>
            <a:pPr algn="just"/>
            <a:r>
              <a:rPr lang="en-US" sz="1600" dirty="0"/>
              <a:t>d) </a:t>
            </a:r>
            <a:r>
              <a:rPr lang="en-US" sz="1600" dirty="0" err="1" smtClean="0"/>
              <a:t>il</a:t>
            </a:r>
            <a:r>
              <a:rPr lang="en-US" sz="1600" dirty="0" smtClean="0"/>
              <a:t> </a:t>
            </a:r>
            <a:r>
              <a:rPr lang="en-US" sz="1600" dirty="0" err="1"/>
              <a:t>bacio</a:t>
            </a:r>
            <a:r>
              <a:rPr lang="en-US" sz="1600" dirty="0"/>
              <a:t> </a:t>
            </a:r>
            <a:r>
              <a:rPr lang="en-US" sz="1600" dirty="0" err="1"/>
              <a:t>dell’altare</a:t>
            </a:r>
            <a:r>
              <a:rPr lang="en-US" sz="1600" dirty="0"/>
              <a:t> da parte del </a:t>
            </a:r>
            <a:r>
              <a:rPr lang="en-US" sz="1600" dirty="0" err="1"/>
              <a:t>sacerdote</a:t>
            </a:r>
            <a:r>
              <a:rPr lang="en-US" sz="1600" dirty="0"/>
              <a:t> e del </a:t>
            </a:r>
            <a:r>
              <a:rPr lang="en-US" sz="1600" dirty="0" err="1"/>
              <a:t>diacono</a:t>
            </a:r>
            <a:r>
              <a:rPr lang="en-US" sz="1600" dirty="0"/>
              <a:t> e poi </a:t>
            </a:r>
            <a:r>
              <a:rPr lang="en-US" sz="1600" dirty="0" err="1"/>
              <a:t>l’inchino</a:t>
            </a:r>
            <a:r>
              <a:rPr lang="en-US" sz="1600" dirty="0"/>
              <a:t> </a:t>
            </a:r>
            <a:r>
              <a:rPr lang="en-US" sz="1600" dirty="0" err="1"/>
              <a:t>profondo</a:t>
            </a:r>
            <a:r>
              <a:rPr lang="en-US" sz="1600" dirty="0"/>
              <a:t> </a:t>
            </a:r>
            <a:r>
              <a:rPr lang="en-US" sz="1600" dirty="0" err="1"/>
              <a:t>all’altare</a:t>
            </a:r>
            <a:r>
              <a:rPr lang="en-US" sz="1600" dirty="0"/>
              <a:t> da parte del </a:t>
            </a:r>
            <a:r>
              <a:rPr lang="en-US" sz="1600" dirty="0" err="1"/>
              <a:t>sacerdote</a:t>
            </a:r>
            <a:r>
              <a:rPr lang="en-US" sz="1600" dirty="0"/>
              <a:t>, del </a:t>
            </a:r>
            <a:r>
              <a:rPr lang="en-US" sz="1600" dirty="0" err="1"/>
              <a:t>diacono</a:t>
            </a:r>
            <a:r>
              <a:rPr lang="en-US" sz="1600" dirty="0"/>
              <a:t> e </a:t>
            </a:r>
            <a:r>
              <a:rPr lang="en-US" sz="1600" dirty="0" err="1"/>
              <a:t>degli</a:t>
            </a:r>
            <a:r>
              <a:rPr lang="en-US" sz="1600" dirty="0"/>
              <a:t> </a:t>
            </a:r>
            <a:r>
              <a:rPr lang="en-US" sz="1600" dirty="0" err="1"/>
              <a:t>altri</a:t>
            </a:r>
            <a:r>
              <a:rPr lang="en-US" sz="1600" dirty="0"/>
              <a:t> </a:t>
            </a:r>
            <a:r>
              <a:rPr lang="en-US" sz="1600" dirty="0" err="1"/>
              <a:t>ministri</a:t>
            </a:r>
            <a:r>
              <a:rPr lang="en-US" sz="1600" dirty="0"/>
              <a:t>.</a:t>
            </a:r>
            <a:endParaRPr lang="it-IT" sz="1600" dirty="0"/>
          </a:p>
        </p:txBody>
      </p:sp>
    </p:spTree>
    <p:extLst>
      <p:ext uri="{BB962C8B-B14F-4D97-AF65-F5344CB8AC3E}">
        <p14:creationId xmlns:p14="http://schemas.microsoft.com/office/powerpoint/2010/main" val="185222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418861" y="423882"/>
            <a:ext cx="8282633" cy="2585323"/>
          </a:xfrm>
          <a:prstGeom prst="rect">
            <a:avLst/>
          </a:prstGeom>
        </p:spPr>
        <p:txBody>
          <a:bodyPr wrap="square">
            <a:spAutoFit/>
          </a:bodyPr>
          <a:lstStyle/>
          <a:p>
            <a:r>
              <a:rPr lang="en-US" dirty="0" smtClean="0">
                <a:latin typeface="Chalkduster"/>
                <a:cs typeface="Chalkduster"/>
              </a:rPr>
              <a:t>I RITI DI CONGEDO (O DI CONCLUSIONE) IN SINTESI</a:t>
            </a:r>
          </a:p>
          <a:p>
            <a:endParaRPr lang="en-US" dirty="0" smtClean="0"/>
          </a:p>
          <a:p>
            <a:r>
              <a:rPr lang="en-US" dirty="0" smtClean="0"/>
              <a:t>0. </a:t>
            </a:r>
            <a:r>
              <a:rPr lang="en-US" dirty="0" err="1" smtClean="0"/>
              <a:t>avvisi</a:t>
            </a:r>
            <a:endParaRPr lang="en-US" dirty="0" smtClean="0"/>
          </a:p>
          <a:p>
            <a:endParaRPr lang="en-US" dirty="0"/>
          </a:p>
          <a:p>
            <a:r>
              <a:rPr lang="en-US" dirty="0" smtClean="0"/>
              <a:t>2. </a:t>
            </a:r>
            <a:r>
              <a:rPr lang="en-US" dirty="0" err="1" smtClean="0"/>
              <a:t>saluto</a:t>
            </a:r>
            <a:r>
              <a:rPr lang="en-US" dirty="0" smtClean="0"/>
              <a:t> e </a:t>
            </a:r>
            <a:r>
              <a:rPr lang="en-US" dirty="0" err="1" smtClean="0"/>
              <a:t>benedizione</a:t>
            </a:r>
            <a:r>
              <a:rPr lang="en-US" dirty="0" smtClean="0"/>
              <a:t> (con </a:t>
            </a:r>
            <a:r>
              <a:rPr lang="en-US" dirty="0" err="1" smtClean="0"/>
              <a:t>eventuale</a:t>
            </a:r>
            <a:r>
              <a:rPr lang="en-US" dirty="0" smtClean="0"/>
              <a:t> </a:t>
            </a:r>
            <a:r>
              <a:rPr lang="en-US" dirty="0" err="1" smtClean="0"/>
              <a:t>orazione</a:t>
            </a:r>
            <a:r>
              <a:rPr lang="en-US" dirty="0" smtClean="0"/>
              <a:t> </a:t>
            </a:r>
            <a:r>
              <a:rPr lang="en-US" dirty="0" err="1" smtClean="0"/>
              <a:t>sul</a:t>
            </a:r>
            <a:r>
              <a:rPr lang="en-US" dirty="0" smtClean="0"/>
              <a:t> </a:t>
            </a:r>
            <a:r>
              <a:rPr lang="en-US" dirty="0" err="1" smtClean="0"/>
              <a:t>popolo</a:t>
            </a:r>
            <a:r>
              <a:rPr lang="en-US" dirty="0" smtClean="0"/>
              <a:t>)</a:t>
            </a:r>
          </a:p>
          <a:p>
            <a:endParaRPr lang="en-US" dirty="0"/>
          </a:p>
          <a:p>
            <a:r>
              <a:rPr lang="en-US" dirty="0" smtClean="0"/>
              <a:t>3. </a:t>
            </a:r>
            <a:r>
              <a:rPr lang="en-US" dirty="0" err="1" smtClean="0"/>
              <a:t>congedo</a:t>
            </a:r>
            <a:r>
              <a:rPr lang="en-US" dirty="0" smtClean="0"/>
              <a:t> del </a:t>
            </a:r>
            <a:r>
              <a:rPr lang="en-US" dirty="0" err="1" smtClean="0"/>
              <a:t>popolo</a:t>
            </a:r>
            <a:r>
              <a:rPr lang="en-US" dirty="0" smtClean="0"/>
              <a:t> da parte del </a:t>
            </a:r>
            <a:r>
              <a:rPr lang="en-US" dirty="0" err="1" smtClean="0"/>
              <a:t>diacono</a:t>
            </a:r>
            <a:r>
              <a:rPr lang="en-US" dirty="0" smtClean="0"/>
              <a:t> o del </a:t>
            </a:r>
            <a:r>
              <a:rPr lang="en-US" dirty="0" err="1" smtClean="0"/>
              <a:t>sacerdote</a:t>
            </a:r>
            <a:endParaRPr lang="en-US" dirty="0" smtClean="0"/>
          </a:p>
          <a:p>
            <a:endParaRPr lang="en-US" dirty="0"/>
          </a:p>
          <a:p>
            <a:r>
              <a:rPr lang="en-US" dirty="0" smtClean="0"/>
              <a:t>4. </a:t>
            </a:r>
            <a:r>
              <a:rPr lang="en-US" dirty="0" err="1" smtClean="0"/>
              <a:t>bacio</a:t>
            </a:r>
            <a:r>
              <a:rPr lang="en-US" dirty="0" smtClean="0"/>
              <a:t> </a:t>
            </a:r>
            <a:r>
              <a:rPr lang="en-US" dirty="0" err="1" smtClean="0"/>
              <a:t>dell’altare</a:t>
            </a:r>
            <a:endParaRPr lang="en-US" dirty="0" smtClean="0"/>
          </a:p>
        </p:txBody>
      </p:sp>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Tree>
    <p:extLst>
      <p:ext uri="{BB962C8B-B14F-4D97-AF65-F5344CB8AC3E}">
        <p14:creationId xmlns:p14="http://schemas.microsoft.com/office/powerpoint/2010/main" val="84630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2862323"/>
          </a:xfrm>
          <a:prstGeom prst="rect">
            <a:avLst/>
          </a:prstGeom>
        </p:spPr>
        <p:txBody>
          <a:bodyPr wrap="square">
            <a:spAutoFit/>
          </a:bodyPr>
          <a:lstStyle/>
          <a:p>
            <a:r>
              <a:rPr lang="it-IT" dirty="0" smtClean="0">
                <a:latin typeface="Chalkduster"/>
                <a:cs typeface="Chalkduster"/>
              </a:rPr>
              <a:t>FUNZIONI RITUALI DEL CANTO FINALE?</a:t>
            </a:r>
          </a:p>
          <a:p>
            <a:r>
              <a:rPr lang="it-IT" dirty="0"/>
              <a:t> </a:t>
            </a:r>
          </a:p>
          <a:p>
            <a:pPr algn="just"/>
            <a:r>
              <a:rPr lang="it-IT" dirty="0"/>
              <a:t>«Ci possono essere dei casi in cui la messa </a:t>
            </a:r>
            <a:r>
              <a:rPr lang="it-IT" dirty="0">
                <a:solidFill>
                  <a:srgbClr val="0000FF"/>
                </a:solidFill>
              </a:rPr>
              <a:t>si conclude con una uscita processionale</a:t>
            </a:r>
            <a:r>
              <a:rPr lang="it-IT" dirty="0"/>
              <a:t>, per esempio in occasione di battesimi, ordinazioni, ecc. In questo caso è normale accompagnare l’uscita con un canto adatto. Ma nelle messe ordinarie, non c’è nulla da aggiungere dopo “la messa è finita, andate in pace”. Perché trattenere allora l’assemblea per un ulteriore canto? </a:t>
            </a:r>
            <a:r>
              <a:rPr lang="it-IT" dirty="0">
                <a:solidFill>
                  <a:srgbClr val="0000FF"/>
                </a:solidFill>
              </a:rPr>
              <a:t>Il canto di uscita è una eredità dell’antica messa in latino in cui l’unico canto popolare in italiano era collocato dopo la messa</a:t>
            </a:r>
            <a:r>
              <a:rPr lang="it-IT" dirty="0"/>
              <a:t>. Ma oggi è meglio proporre alle assemblee di valorizzare l’inno dopo la comunione che è di fatto al suo posto nella celebrazione stessa» [</a:t>
            </a:r>
            <a:r>
              <a:rPr lang="it-IT" cap="small" dirty="0" err="1"/>
              <a:t>Gelineau</a:t>
            </a:r>
            <a:r>
              <a:rPr lang="it-IT" dirty="0"/>
              <a:t> 2004, p. 45].</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22424" b="73939" l="0" r="100000"/>
                    </a14:imgEffect>
                  </a14:imgLayer>
                </a14:imgProps>
              </a:ext>
            </a:extLst>
          </a:blip>
          <a:srcRect t="20707" b="22727"/>
          <a:stretch/>
        </p:blipFill>
        <p:spPr>
          <a:xfrm>
            <a:off x="5193345" y="4503894"/>
            <a:ext cx="3508149" cy="1984408"/>
          </a:xfrm>
          <a:prstGeom prst="rect">
            <a:avLst/>
          </a:prstGeom>
        </p:spPr>
      </p:pic>
    </p:spTree>
    <p:extLst>
      <p:ext uri="{BB962C8B-B14F-4D97-AF65-F5344CB8AC3E}">
        <p14:creationId xmlns:p14="http://schemas.microsoft.com/office/powerpoint/2010/main" val="112824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 y="0"/>
            <a:ext cx="9144001" cy="6858000"/>
          </a:xfrm>
          <a:prstGeom prst="rect">
            <a:avLst/>
          </a:prstGeom>
        </p:spPr>
      </p:pic>
      <p:sp>
        <p:nvSpPr>
          <p:cNvPr id="3" name="Rectangle 2"/>
          <p:cNvSpPr/>
          <p:nvPr/>
        </p:nvSpPr>
        <p:spPr>
          <a:xfrm>
            <a:off x="418860" y="4112107"/>
            <a:ext cx="8282633" cy="2031325"/>
          </a:xfrm>
          <a:prstGeom prst="rect">
            <a:avLst/>
          </a:prstGeom>
        </p:spPr>
        <p:txBody>
          <a:bodyPr wrap="square">
            <a:spAutoFit/>
          </a:bodyPr>
          <a:lstStyle/>
          <a:p>
            <a:pPr algn="just"/>
            <a:r>
              <a:rPr lang="it-IT" dirty="0"/>
              <a:t>«Il rito è fatto di gesti e segni codificati, ma da rendere (ricreare) vivi ogni volta. Senza gesti e segni fissi, il rito diventa irriconoscibile, ma solo quando “facciamo nostri” questi segni e gesti, riusciamo poi a collegare il rito e la vita. La celebrazione di un rito esige perciò </a:t>
            </a:r>
            <a:r>
              <a:rPr lang="it-IT" dirty="0">
                <a:solidFill>
                  <a:srgbClr val="FF0000"/>
                </a:solidFill>
              </a:rPr>
              <a:t>fedeltà</a:t>
            </a:r>
            <a:r>
              <a:rPr lang="it-IT" dirty="0"/>
              <a:t> e </a:t>
            </a:r>
            <a:r>
              <a:rPr lang="it-IT" dirty="0">
                <a:solidFill>
                  <a:srgbClr val="FF0000"/>
                </a:solidFill>
              </a:rPr>
              <a:t>creatività</a:t>
            </a:r>
            <a:r>
              <a:rPr lang="it-IT" dirty="0"/>
              <a:t>: </a:t>
            </a:r>
            <a:r>
              <a:rPr lang="it-IT" i="1" dirty="0"/>
              <a:t>fedeltà</a:t>
            </a:r>
            <a:r>
              <a:rPr lang="it-IT" dirty="0"/>
              <a:t>, che è rispetto della “linea rituale” nel suo insieme (la successione, fissata dalle norme e dalla tradizione, di segni e gesti) e nelle singole parti; </a:t>
            </a:r>
            <a:r>
              <a:rPr lang="it-IT" i="1" dirty="0"/>
              <a:t>creatività</a:t>
            </a:r>
            <a:r>
              <a:rPr lang="it-IT" dirty="0"/>
              <a:t>, che è la capacità di far rivivere ogni volta la realtà che sta dietro la linea </a:t>
            </a:r>
            <a:r>
              <a:rPr lang="it-IT" dirty="0" smtClean="0"/>
              <a:t>rituale</a:t>
            </a:r>
            <a:r>
              <a:rPr lang="it-IT" dirty="0"/>
              <a:t>» [</a:t>
            </a:r>
            <a:r>
              <a:rPr lang="it-IT" cap="small" dirty="0"/>
              <a:t>Iotti</a:t>
            </a:r>
            <a:r>
              <a:rPr lang="it-IT" dirty="0"/>
              <a:t> 1991, p. 19].</a:t>
            </a:r>
            <a:r>
              <a:rPr lang="it-IT" dirty="0" smtClean="0">
                <a:effectLst/>
              </a:rPr>
              <a:t> </a:t>
            </a:r>
            <a:endParaRPr lang="en-US" dirty="0"/>
          </a:p>
        </p:txBody>
      </p:sp>
      <p:sp>
        <p:nvSpPr>
          <p:cNvPr id="2" name="Rectangle 1"/>
          <p:cNvSpPr/>
          <p:nvPr/>
        </p:nvSpPr>
        <p:spPr>
          <a:xfrm>
            <a:off x="418862" y="423882"/>
            <a:ext cx="8282632" cy="2585323"/>
          </a:xfrm>
          <a:prstGeom prst="rect">
            <a:avLst/>
          </a:prstGeom>
        </p:spPr>
        <p:txBody>
          <a:bodyPr wrap="square">
            <a:spAutoFit/>
          </a:bodyPr>
          <a:lstStyle/>
          <a:p>
            <a:r>
              <a:rPr lang="en-US" dirty="0" smtClean="0">
                <a:latin typeface="Chalkduster"/>
                <a:cs typeface="Chalkduster"/>
              </a:rPr>
              <a:t>LE PARTI DELLA MESSA</a:t>
            </a:r>
          </a:p>
          <a:p>
            <a:endParaRPr lang="en-US" dirty="0" smtClean="0"/>
          </a:p>
          <a:p>
            <a:r>
              <a:rPr lang="en-US" dirty="0" smtClean="0"/>
              <a:t>- </a:t>
            </a:r>
            <a:r>
              <a:rPr lang="en-US" dirty="0" err="1" smtClean="0"/>
              <a:t>riti</a:t>
            </a:r>
            <a:r>
              <a:rPr lang="en-US" dirty="0" smtClean="0"/>
              <a:t> </a:t>
            </a:r>
            <a:r>
              <a:rPr lang="en-US" dirty="0"/>
              <a:t>di </a:t>
            </a:r>
            <a:r>
              <a:rPr lang="en-US" dirty="0" err="1"/>
              <a:t>ingresso</a:t>
            </a:r>
            <a:r>
              <a:rPr lang="en-US" dirty="0"/>
              <a:t> </a:t>
            </a:r>
            <a:r>
              <a:rPr lang="en-US" dirty="0" smtClean="0"/>
              <a:t>(o di </a:t>
            </a:r>
            <a:r>
              <a:rPr lang="en-US" dirty="0" err="1" smtClean="0"/>
              <a:t>introduzione</a:t>
            </a:r>
            <a:r>
              <a:rPr lang="en-US" dirty="0" smtClean="0"/>
              <a:t>)</a:t>
            </a:r>
          </a:p>
          <a:p>
            <a:endParaRPr lang="en-US" b="1" dirty="0" smtClean="0"/>
          </a:p>
          <a:p>
            <a:r>
              <a:rPr lang="en-US" b="1" dirty="0" smtClean="0"/>
              <a:t>- </a:t>
            </a:r>
            <a:r>
              <a:rPr lang="en-US" b="1" dirty="0" err="1" smtClean="0"/>
              <a:t>liturgia</a:t>
            </a:r>
            <a:r>
              <a:rPr lang="en-US" b="1" dirty="0" smtClean="0"/>
              <a:t> </a:t>
            </a:r>
            <a:r>
              <a:rPr lang="en-US" b="1" dirty="0" err="1" smtClean="0"/>
              <a:t>della</a:t>
            </a:r>
            <a:r>
              <a:rPr lang="en-US" b="1" dirty="0" smtClean="0"/>
              <a:t> </a:t>
            </a:r>
            <a:r>
              <a:rPr lang="en-US" b="1" dirty="0" err="1" smtClean="0"/>
              <a:t>parola</a:t>
            </a:r>
            <a:r>
              <a:rPr lang="en-US" b="1" dirty="0" smtClean="0"/>
              <a:t> </a:t>
            </a:r>
            <a:endParaRPr lang="en-US" b="1" dirty="0"/>
          </a:p>
          <a:p>
            <a:endParaRPr lang="en-US" b="1" dirty="0" smtClean="0"/>
          </a:p>
          <a:p>
            <a:r>
              <a:rPr lang="en-US" b="1" dirty="0" smtClean="0"/>
              <a:t>- </a:t>
            </a:r>
            <a:r>
              <a:rPr lang="en-US" b="1" dirty="0" err="1" smtClean="0"/>
              <a:t>liturgia</a:t>
            </a:r>
            <a:r>
              <a:rPr lang="en-US" b="1" dirty="0" smtClean="0"/>
              <a:t> del </a:t>
            </a:r>
            <a:r>
              <a:rPr lang="en-US" b="1" dirty="0" err="1" smtClean="0"/>
              <a:t>sacramento</a:t>
            </a:r>
            <a:r>
              <a:rPr lang="en-US" b="1" dirty="0" smtClean="0"/>
              <a:t> (o </a:t>
            </a:r>
            <a:r>
              <a:rPr lang="en-US" b="1" dirty="0" err="1" smtClean="0"/>
              <a:t>eucaristica</a:t>
            </a:r>
            <a:r>
              <a:rPr lang="en-US" b="1" dirty="0" smtClean="0"/>
              <a:t>)</a:t>
            </a:r>
            <a:endParaRPr lang="en-US" b="1" dirty="0"/>
          </a:p>
          <a:p>
            <a:endParaRPr lang="en-US" dirty="0" smtClean="0"/>
          </a:p>
          <a:p>
            <a:r>
              <a:rPr lang="en-US" dirty="0" smtClean="0"/>
              <a:t>- </a:t>
            </a:r>
            <a:r>
              <a:rPr lang="en-US" dirty="0" err="1" smtClean="0"/>
              <a:t>riti</a:t>
            </a:r>
            <a:r>
              <a:rPr lang="en-US" dirty="0" smtClean="0"/>
              <a:t> </a:t>
            </a:r>
            <a:r>
              <a:rPr lang="en-US" dirty="0"/>
              <a:t>di </a:t>
            </a:r>
            <a:r>
              <a:rPr lang="en-US" dirty="0" err="1" smtClean="0"/>
              <a:t>congedo</a:t>
            </a:r>
            <a:r>
              <a:rPr lang="en-US" dirty="0" smtClean="0"/>
              <a:t> (o di </a:t>
            </a:r>
            <a:r>
              <a:rPr lang="en-US" dirty="0" err="1" smtClean="0"/>
              <a:t>conclusione</a:t>
            </a:r>
            <a:r>
              <a:rPr lang="en-US" dirty="0" smtClean="0"/>
              <a:t>)</a:t>
            </a:r>
          </a:p>
        </p:txBody>
      </p:sp>
    </p:spTree>
    <p:extLst>
      <p:ext uri="{BB962C8B-B14F-4D97-AF65-F5344CB8AC3E}">
        <p14:creationId xmlns:p14="http://schemas.microsoft.com/office/powerpoint/2010/main" val="415003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6032422"/>
          </a:xfrm>
          <a:prstGeom prst="rect">
            <a:avLst/>
          </a:prstGeom>
        </p:spPr>
        <p:txBody>
          <a:bodyPr wrap="square">
            <a:spAutoFit/>
          </a:bodyPr>
          <a:lstStyle/>
          <a:p>
            <a:pPr algn="just"/>
            <a:r>
              <a:rPr lang="it-IT" dirty="0" smtClean="0">
                <a:latin typeface="Chalkduster"/>
                <a:cs typeface="Chalkduster"/>
              </a:rPr>
              <a:t>RINVII BIBLIOGRAFICI</a:t>
            </a:r>
            <a:endParaRPr lang="it-IT" dirty="0">
              <a:latin typeface="Chalkduster"/>
              <a:cs typeface="Chalkduster"/>
            </a:endParaRPr>
          </a:p>
          <a:p>
            <a:pPr algn="just"/>
            <a:r>
              <a:rPr lang="it-IT" dirty="0"/>
              <a:t> </a:t>
            </a:r>
          </a:p>
          <a:p>
            <a:pPr algn="just"/>
            <a:r>
              <a:rPr lang="it-IT" sz="1600" cap="small" dirty="0"/>
              <a:t>Bonaccorso</a:t>
            </a:r>
            <a:r>
              <a:rPr lang="it-IT" sz="1600" dirty="0"/>
              <a:t> 2003</a:t>
            </a:r>
          </a:p>
          <a:p>
            <a:pPr algn="just"/>
            <a:r>
              <a:rPr lang="it-IT" sz="1600" dirty="0"/>
              <a:t>Giorgio </a:t>
            </a:r>
            <a:r>
              <a:rPr lang="it-IT" sz="1600" cap="small" dirty="0"/>
              <a:t>Bonaccorso</a:t>
            </a:r>
            <a:r>
              <a:rPr lang="it-IT" sz="1600" dirty="0"/>
              <a:t>, </a:t>
            </a:r>
            <a:r>
              <a:rPr lang="it-IT" sz="1600" i="1" dirty="0"/>
              <a:t>Celebrare la salvezza. Lineamenti di liturgia</a:t>
            </a:r>
            <a:r>
              <a:rPr lang="it-IT" sz="1600" dirty="0"/>
              <a:t>, Padova, Edizioni Messaggero - Abbazia di Santa Giustina, 2003</a:t>
            </a:r>
            <a:r>
              <a:rPr lang="it-IT" sz="1600" dirty="0" smtClean="0"/>
              <a:t>.</a:t>
            </a:r>
          </a:p>
          <a:p>
            <a:pPr algn="just"/>
            <a:endParaRPr lang="it-IT" sz="1000" dirty="0"/>
          </a:p>
          <a:p>
            <a:pPr algn="just"/>
            <a:r>
              <a:rPr lang="it-IT" sz="1600" cap="small" dirty="0" err="1"/>
              <a:t>Busani</a:t>
            </a:r>
            <a:r>
              <a:rPr lang="it-IT" sz="1600" dirty="0"/>
              <a:t> 2005</a:t>
            </a:r>
          </a:p>
          <a:p>
            <a:pPr algn="just"/>
            <a:r>
              <a:rPr lang="en-US" sz="1600" dirty="0"/>
              <a:t>Giuseppe </a:t>
            </a:r>
            <a:r>
              <a:rPr lang="en-US" sz="1600" cap="small" dirty="0" err="1"/>
              <a:t>Busani</a:t>
            </a:r>
            <a:r>
              <a:rPr lang="en-US" sz="1600" dirty="0"/>
              <a:t>, </a:t>
            </a:r>
            <a:r>
              <a:rPr lang="en-US" sz="1600" i="1" dirty="0" err="1"/>
              <a:t>Gesti</a:t>
            </a:r>
            <a:r>
              <a:rPr lang="en-US" sz="1600" i="1" dirty="0"/>
              <a:t> e </a:t>
            </a:r>
            <a:r>
              <a:rPr lang="en-US" sz="1600" i="1" dirty="0" err="1"/>
              <a:t>riti</a:t>
            </a:r>
            <a:r>
              <a:rPr lang="en-US" sz="1600" i="1" dirty="0"/>
              <a:t> </a:t>
            </a:r>
            <a:r>
              <a:rPr lang="en-US" sz="1600" i="1" dirty="0" err="1"/>
              <a:t>dell'assemblea</a:t>
            </a:r>
            <a:r>
              <a:rPr lang="en-US" sz="1600" i="1" dirty="0"/>
              <a:t> </a:t>
            </a:r>
            <a:r>
              <a:rPr lang="en-US" sz="1600" i="1" dirty="0" err="1"/>
              <a:t>eucaristica</a:t>
            </a:r>
            <a:r>
              <a:rPr lang="en-US" sz="1600" i="1" dirty="0"/>
              <a:t>. </a:t>
            </a:r>
            <a:r>
              <a:rPr lang="en-US" sz="1600" i="1" dirty="0" err="1"/>
              <a:t>Valenza</a:t>
            </a:r>
            <a:r>
              <a:rPr lang="en-US" sz="1600" i="1" dirty="0"/>
              <a:t> </a:t>
            </a:r>
            <a:r>
              <a:rPr lang="en-US" sz="1600" i="1" dirty="0" err="1"/>
              <a:t>antropologica</a:t>
            </a:r>
            <a:r>
              <a:rPr lang="en-US" sz="1600" i="1" dirty="0"/>
              <a:t> e </a:t>
            </a:r>
            <a:r>
              <a:rPr lang="en-US" sz="1600" i="1" dirty="0" err="1"/>
              <a:t>biblica</a:t>
            </a:r>
            <a:r>
              <a:rPr lang="en-US" sz="1600" dirty="0"/>
              <a:t>, in </a:t>
            </a:r>
            <a:r>
              <a:rPr lang="en-US" sz="1600" i="1" dirty="0" err="1"/>
              <a:t>Parrocchia</a:t>
            </a:r>
            <a:r>
              <a:rPr lang="en-US" sz="1600" i="1" dirty="0"/>
              <a:t>, </a:t>
            </a:r>
            <a:r>
              <a:rPr lang="en-US" sz="1600" i="1" dirty="0" err="1"/>
              <a:t>comunità</a:t>
            </a:r>
            <a:r>
              <a:rPr lang="en-US" sz="1600" i="1" dirty="0"/>
              <a:t> </a:t>
            </a:r>
            <a:r>
              <a:rPr lang="en-US" sz="1600" i="1" dirty="0" err="1"/>
              <a:t>eucaristica</a:t>
            </a:r>
            <a:r>
              <a:rPr lang="en-US" sz="1600" i="1" dirty="0"/>
              <a:t>. Un solo pane, un solo </a:t>
            </a:r>
            <a:r>
              <a:rPr lang="en-US" sz="1600" i="1" dirty="0" err="1"/>
              <a:t>corpo</a:t>
            </a:r>
            <a:r>
              <a:rPr lang="en-US" sz="1600" i="1" dirty="0"/>
              <a:t> (1 </a:t>
            </a:r>
            <a:r>
              <a:rPr lang="en-US" sz="1600" i="1" dirty="0" err="1"/>
              <a:t>Cor</a:t>
            </a:r>
            <a:r>
              <a:rPr lang="en-US" sz="1600" i="1" dirty="0"/>
              <a:t> 10,17)</a:t>
            </a:r>
            <a:r>
              <a:rPr lang="en-US" sz="1600" dirty="0"/>
              <a:t>, </a:t>
            </a:r>
            <a:r>
              <a:rPr lang="en-US" sz="1600" dirty="0" err="1"/>
              <a:t>Atti</a:t>
            </a:r>
            <a:r>
              <a:rPr lang="en-US" sz="1600" dirty="0"/>
              <a:t> </a:t>
            </a:r>
            <a:r>
              <a:rPr lang="en-US" sz="1600" dirty="0" err="1"/>
              <a:t>della</a:t>
            </a:r>
            <a:r>
              <a:rPr lang="en-US" sz="1600" dirty="0"/>
              <a:t> 56a </a:t>
            </a:r>
            <a:r>
              <a:rPr lang="en-US" sz="1600" dirty="0" err="1"/>
              <a:t>Settimana</a:t>
            </a:r>
            <a:r>
              <a:rPr lang="en-US" sz="1600" dirty="0"/>
              <a:t> </a:t>
            </a:r>
            <a:r>
              <a:rPr lang="en-US" sz="1600" dirty="0" err="1"/>
              <a:t>Liturgica</a:t>
            </a:r>
            <a:r>
              <a:rPr lang="en-US" sz="1600" dirty="0"/>
              <a:t> </a:t>
            </a:r>
            <a:r>
              <a:rPr lang="en-US" sz="1600" dirty="0" err="1"/>
              <a:t>Nazionale</a:t>
            </a:r>
            <a:r>
              <a:rPr lang="en-US" sz="1600" dirty="0"/>
              <a:t> (</a:t>
            </a:r>
            <a:r>
              <a:rPr lang="en-US" sz="1600" dirty="0" err="1"/>
              <a:t>Olbia</a:t>
            </a:r>
            <a:r>
              <a:rPr lang="en-US" sz="1600" dirty="0"/>
              <a:t>, 22-26 </a:t>
            </a:r>
            <a:r>
              <a:rPr lang="en-US" sz="1600" dirty="0" err="1"/>
              <a:t>agosto</a:t>
            </a:r>
            <a:r>
              <a:rPr lang="en-US" sz="1600" dirty="0"/>
              <a:t> 2005), a </a:t>
            </a:r>
            <a:r>
              <a:rPr lang="en-US" sz="1600" dirty="0" err="1"/>
              <a:t>cura</a:t>
            </a:r>
            <a:r>
              <a:rPr lang="en-US" sz="1600" dirty="0"/>
              <a:t> del Centro di </a:t>
            </a:r>
            <a:r>
              <a:rPr lang="en-US" sz="1600" dirty="0" err="1"/>
              <a:t>Azione</a:t>
            </a:r>
            <a:r>
              <a:rPr lang="en-US" sz="1600" dirty="0"/>
              <a:t> </a:t>
            </a:r>
            <a:r>
              <a:rPr lang="en-US" sz="1600" dirty="0" err="1"/>
              <a:t>Liturgica</a:t>
            </a:r>
            <a:r>
              <a:rPr lang="en-US" sz="1600" dirty="0"/>
              <a:t>, Roma, CLV - </a:t>
            </a:r>
            <a:r>
              <a:rPr lang="en-US" sz="1600" dirty="0" err="1"/>
              <a:t>Edizioni</a:t>
            </a:r>
            <a:r>
              <a:rPr lang="en-US" sz="1600" dirty="0"/>
              <a:t> </a:t>
            </a:r>
            <a:r>
              <a:rPr lang="en-US" sz="1600" dirty="0" err="1"/>
              <a:t>Liturgiche</a:t>
            </a:r>
            <a:r>
              <a:rPr lang="en-US" sz="1600" dirty="0"/>
              <a:t>, 2006, pp. 181-199.</a:t>
            </a:r>
            <a:endParaRPr lang="it-IT" sz="1600" dirty="0"/>
          </a:p>
          <a:p>
            <a:pPr algn="just"/>
            <a:r>
              <a:rPr lang="en-US" sz="1000" dirty="0"/>
              <a:t> </a:t>
            </a:r>
            <a:endParaRPr lang="it-IT" sz="1000" dirty="0"/>
          </a:p>
          <a:p>
            <a:pPr algn="just"/>
            <a:r>
              <a:rPr lang="en-US" sz="1600" cap="small" dirty="0" err="1"/>
              <a:t>Busani</a:t>
            </a:r>
            <a:r>
              <a:rPr lang="en-US" sz="1600" dirty="0"/>
              <a:t> 2011</a:t>
            </a:r>
            <a:endParaRPr lang="it-IT" sz="1600" dirty="0"/>
          </a:p>
          <a:p>
            <a:pPr algn="just"/>
            <a:r>
              <a:rPr lang="en-US" sz="1600" dirty="0"/>
              <a:t>Giuseppe </a:t>
            </a:r>
            <a:r>
              <a:rPr lang="en-US" sz="1600" cap="small" dirty="0" err="1"/>
              <a:t>Busani</a:t>
            </a:r>
            <a:r>
              <a:rPr lang="en-US" sz="1600" dirty="0"/>
              <a:t>, </a:t>
            </a:r>
            <a:r>
              <a:rPr lang="en-US" sz="1600" i="1" dirty="0"/>
              <a:t>La </a:t>
            </a:r>
            <a:r>
              <a:rPr lang="en-US" sz="1600" i="1" dirty="0" err="1"/>
              <a:t>risorsa</a:t>
            </a:r>
            <a:r>
              <a:rPr lang="en-US" sz="1600" i="1" dirty="0"/>
              <a:t> </a:t>
            </a:r>
            <a:r>
              <a:rPr lang="en-US" sz="1600" i="1" dirty="0" err="1"/>
              <a:t>educativa</a:t>
            </a:r>
            <a:r>
              <a:rPr lang="en-US" sz="1600" i="1" dirty="0"/>
              <a:t> </a:t>
            </a:r>
            <a:r>
              <a:rPr lang="en-US" sz="1600" i="1" dirty="0" err="1"/>
              <a:t>della</a:t>
            </a:r>
            <a:r>
              <a:rPr lang="en-US" sz="1600" i="1" dirty="0"/>
              <a:t> </a:t>
            </a:r>
            <a:r>
              <a:rPr lang="en-US" sz="1600" i="1" dirty="0" err="1"/>
              <a:t>liturgia</a:t>
            </a:r>
            <a:r>
              <a:rPr lang="en-US" sz="1600" i="1" dirty="0"/>
              <a:t>. </a:t>
            </a:r>
            <a:r>
              <a:rPr lang="en-US" sz="1600" i="1" dirty="0" err="1"/>
              <a:t>Ordo</a:t>
            </a:r>
            <a:r>
              <a:rPr lang="en-US" sz="1600" i="1" dirty="0"/>
              <a:t> </a:t>
            </a:r>
            <a:r>
              <a:rPr lang="en-US" sz="1600" i="1" dirty="0" err="1"/>
              <a:t>communionis</a:t>
            </a:r>
            <a:r>
              <a:rPr lang="en-US" sz="1600" dirty="0"/>
              <a:t>, «</a:t>
            </a:r>
            <a:r>
              <a:rPr lang="en-US" sz="1600" dirty="0" err="1"/>
              <a:t>Rivista</a:t>
            </a:r>
            <a:r>
              <a:rPr lang="en-US" sz="1600" dirty="0"/>
              <a:t> </a:t>
            </a:r>
            <a:r>
              <a:rPr lang="en-US" sz="1600" dirty="0" err="1"/>
              <a:t>liturgica</a:t>
            </a:r>
            <a:r>
              <a:rPr lang="en-US" sz="1600" dirty="0"/>
              <a:t>», 98/2 (2011), pp. 255-270.</a:t>
            </a:r>
            <a:endParaRPr lang="it-IT" sz="1600" dirty="0"/>
          </a:p>
          <a:p>
            <a:pPr algn="just"/>
            <a:r>
              <a:rPr lang="it-IT" sz="1000" dirty="0"/>
              <a:t> </a:t>
            </a:r>
          </a:p>
          <a:p>
            <a:pPr algn="just"/>
            <a:r>
              <a:rPr lang="it-IT" sz="1600" cap="small" dirty="0" err="1"/>
              <a:t>Gelineau</a:t>
            </a:r>
            <a:r>
              <a:rPr lang="it-IT" sz="1600" dirty="0"/>
              <a:t> 2004</a:t>
            </a:r>
          </a:p>
          <a:p>
            <a:pPr algn="just"/>
            <a:r>
              <a:rPr lang="it-IT" sz="1600" dirty="0"/>
              <a:t>Joseph </a:t>
            </a:r>
            <a:r>
              <a:rPr lang="it-IT" sz="1600" cap="small" dirty="0" err="1"/>
              <a:t>Gelineau</a:t>
            </a:r>
            <a:r>
              <a:rPr lang="it-IT" sz="1600" dirty="0"/>
              <a:t>, </a:t>
            </a:r>
            <a:r>
              <a:rPr lang="it-IT" sz="1600" i="1" dirty="0"/>
              <a:t>I canti della messa nel loro radicamento rituale</a:t>
            </a:r>
            <a:r>
              <a:rPr lang="it-IT" sz="1600" dirty="0"/>
              <a:t>, Padova, Edizioni Messaggero, 2004.</a:t>
            </a:r>
          </a:p>
          <a:p>
            <a:pPr algn="just"/>
            <a:r>
              <a:rPr lang="it-IT" sz="1000" dirty="0"/>
              <a:t> </a:t>
            </a:r>
          </a:p>
          <a:p>
            <a:pPr algn="just"/>
            <a:r>
              <a:rPr lang="it-IT" sz="1600" cap="small" dirty="0"/>
              <a:t>Iotti</a:t>
            </a:r>
            <a:r>
              <a:rPr lang="it-IT" sz="1600" dirty="0"/>
              <a:t> 1990</a:t>
            </a:r>
          </a:p>
          <a:p>
            <a:pPr algn="just"/>
            <a:r>
              <a:rPr lang="it-IT" sz="1600" dirty="0"/>
              <a:t>Paolo </a:t>
            </a:r>
            <a:r>
              <a:rPr lang="it-IT" sz="1600" cap="small" dirty="0"/>
              <a:t>Iotti</a:t>
            </a:r>
            <a:r>
              <a:rPr lang="it-IT" sz="1600" dirty="0"/>
              <a:t>, </a:t>
            </a:r>
            <a:r>
              <a:rPr lang="it-IT" sz="1600" i="1" dirty="0"/>
              <a:t>Guidare un coro liturgico</a:t>
            </a:r>
            <a:r>
              <a:rPr lang="it-IT" sz="1600" dirty="0"/>
              <a:t>, Bologna, Edizioni Dehoniane, 1990.</a:t>
            </a:r>
          </a:p>
          <a:p>
            <a:pPr algn="just"/>
            <a:r>
              <a:rPr lang="it-IT" sz="1000" dirty="0"/>
              <a:t> </a:t>
            </a:r>
          </a:p>
          <a:p>
            <a:pPr algn="just"/>
            <a:r>
              <a:rPr lang="it-IT" sz="1600" cap="small" dirty="0"/>
              <a:t>Valenziano1993</a:t>
            </a:r>
            <a:endParaRPr lang="it-IT" sz="1600" dirty="0"/>
          </a:p>
          <a:p>
            <a:pPr algn="just"/>
            <a:r>
              <a:rPr lang="it-IT" sz="1600" dirty="0"/>
              <a:t>Crispino</a:t>
            </a:r>
            <a:r>
              <a:rPr lang="it-IT" sz="1600" cap="small" dirty="0"/>
              <a:t> Valenziano, </a:t>
            </a:r>
            <a:r>
              <a:rPr lang="it-IT" sz="1600" i="1" dirty="0"/>
              <a:t>L’anello della sposa. La celebrazione dell’Eucaristia</a:t>
            </a:r>
            <a:r>
              <a:rPr lang="it-IT" sz="1600" dirty="0"/>
              <a:t>, Bose, </a:t>
            </a:r>
            <a:r>
              <a:rPr lang="it-IT" sz="1600" dirty="0" err="1"/>
              <a:t>Qiqajon</a:t>
            </a:r>
            <a:r>
              <a:rPr lang="it-IT" sz="1600" dirty="0"/>
              <a:t>, 1993.</a:t>
            </a:r>
            <a:r>
              <a:rPr lang="it-IT" sz="1600" dirty="0" smtClean="0">
                <a:effectLst/>
              </a:rPr>
              <a:t> </a:t>
            </a:r>
            <a:endParaRPr lang="en-US" sz="1600" dirty="0" smtClean="0"/>
          </a:p>
        </p:txBody>
      </p:sp>
    </p:spTree>
    <p:extLst>
      <p:ext uri="{BB962C8B-B14F-4D97-AF65-F5344CB8AC3E}">
        <p14:creationId xmlns:p14="http://schemas.microsoft.com/office/powerpoint/2010/main" val="411199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6340199"/>
          </a:xfrm>
          <a:prstGeom prst="rect">
            <a:avLst/>
          </a:prstGeom>
        </p:spPr>
        <p:txBody>
          <a:bodyPr wrap="square">
            <a:spAutoFit/>
          </a:bodyPr>
          <a:lstStyle/>
          <a:p>
            <a:r>
              <a:rPr lang="en-US" dirty="0" smtClean="0">
                <a:latin typeface="Chalkduster"/>
                <a:cs typeface="Chalkduster"/>
              </a:rPr>
              <a:t>I RITI DI INGRESSO (O DI INTRODUZIONE)</a:t>
            </a:r>
          </a:p>
          <a:p>
            <a:r>
              <a:rPr lang="en-US" dirty="0" smtClean="0"/>
              <a:t>NELL’</a:t>
            </a:r>
            <a:r>
              <a:rPr lang="en-US" i="1" dirty="0" smtClean="0"/>
              <a:t>ORDINAMENTO GENERALE DEL MESSALE ROMANO</a:t>
            </a:r>
          </a:p>
          <a:p>
            <a:endParaRPr lang="en-US" dirty="0" smtClean="0"/>
          </a:p>
          <a:p>
            <a:pPr algn="just"/>
            <a:r>
              <a:rPr lang="en-US" sz="1600" b="1" dirty="0"/>
              <a:t>A) </a:t>
            </a:r>
            <a:r>
              <a:rPr lang="en-US" sz="1600" b="1" dirty="0" err="1"/>
              <a:t>Riti</a:t>
            </a:r>
            <a:r>
              <a:rPr lang="en-US" sz="1600" b="1" dirty="0"/>
              <a:t> di </a:t>
            </a:r>
            <a:r>
              <a:rPr lang="en-US" sz="1600" b="1" dirty="0" err="1"/>
              <a:t>introduzione</a:t>
            </a:r>
            <a:endParaRPr lang="it-IT" sz="1600" dirty="0"/>
          </a:p>
          <a:p>
            <a:pPr algn="just"/>
            <a:r>
              <a:rPr lang="en-US" sz="1600" b="1" dirty="0"/>
              <a:t>46.</a:t>
            </a:r>
            <a:r>
              <a:rPr lang="en-US" sz="1600" i="1" dirty="0"/>
              <a:t> </a:t>
            </a:r>
            <a:r>
              <a:rPr lang="en-US" sz="1600" dirty="0"/>
              <a:t>I </a:t>
            </a:r>
            <a:r>
              <a:rPr lang="en-US" sz="1600" dirty="0" err="1"/>
              <a:t>riti</a:t>
            </a:r>
            <a:r>
              <a:rPr lang="en-US" sz="1600" dirty="0"/>
              <a:t> </a:t>
            </a:r>
            <a:r>
              <a:rPr lang="en-US" sz="1600" dirty="0" err="1"/>
              <a:t>che</a:t>
            </a:r>
            <a:r>
              <a:rPr lang="en-US" sz="1600" dirty="0"/>
              <a:t> </a:t>
            </a:r>
            <a:r>
              <a:rPr lang="en-US" sz="1600" dirty="0" err="1"/>
              <a:t>precedono</a:t>
            </a:r>
            <a:r>
              <a:rPr lang="en-US" sz="1600" dirty="0"/>
              <a:t> la </a:t>
            </a:r>
            <a:r>
              <a:rPr lang="en-US" sz="1600" dirty="0" err="1"/>
              <a:t>Liturgia</a:t>
            </a:r>
            <a:r>
              <a:rPr lang="en-US" sz="1600" dirty="0"/>
              <a:t> </a:t>
            </a:r>
            <a:r>
              <a:rPr lang="en-US" sz="1600" dirty="0" err="1"/>
              <a:t>della</a:t>
            </a:r>
            <a:r>
              <a:rPr lang="en-US" sz="1600" dirty="0"/>
              <a:t> </a:t>
            </a:r>
            <a:r>
              <a:rPr lang="en-US" sz="1600" dirty="0" err="1"/>
              <a:t>Parola</a:t>
            </a:r>
            <a:r>
              <a:rPr lang="en-US" sz="1600" dirty="0"/>
              <a:t>, </a:t>
            </a:r>
            <a:r>
              <a:rPr lang="en-US" sz="1600" dirty="0" err="1"/>
              <a:t>cioè</a:t>
            </a:r>
            <a:r>
              <a:rPr lang="en-US" sz="1600" dirty="0"/>
              <a:t> </a:t>
            </a:r>
            <a:r>
              <a:rPr lang="en-US" sz="1600" dirty="0" err="1"/>
              <a:t>l’introito</a:t>
            </a:r>
            <a:r>
              <a:rPr lang="en-US" sz="1600" dirty="0"/>
              <a:t>, </a:t>
            </a:r>
            <a:r>
              <a:rPr lang="en-US" sz="1600" dirty="0" err="1"/>
              <a:t>il</a:t>
            </a:r>
            <a:r>
              <a:rPr lang="en-US" sz="1600" dirty="0"/>
              <a:t> </a:t>
            </a:r>
            <a:r>
              <a:rPr lang="en-US" sz="1600" dirty="0" err="1"/>
              <a:t>saluto</a:t>
            </a:r>
            <a:r>
              <a:rPr lang="en-US" sz="1600" dirty="0"/>
              <a:t>, </a:t>
            </a:r>
            <a:r>
              <a:rPr lang="en-US" sz="1600" dirty="0" err="1"/>
              <a:t>l’atto</a:t>
            </a:r>
            <a:r>
              <a:rPr lang="en-US" sz="1600" dirty="0"/>
              <a:t> </a:t>
            </a:r>
            <a:r>
              <a:rPr lang="en-US" sz="1600" dirty="0" err="1"/>
              <a:t>penitenziale</a:t>
            </a:r>
            <a:r>
              <a:rPr lang="en-US" sz="1600" dirty="0"/>
              <a:t>, </a:t>
            </a:r>
            <a:r>
              <a:rPr lang="en-US" sz="1600" dirty="0" err="1"/>
              <a:t>il</a:t>
            </a:r>
            <a:r>
              <a:rPr lang="en-US" sz="1600" dirty="0"/>
              <a:t> Kyrie </a:t>
            </a:r>
            <a:r>
              <a:rPr lang="en-US" sz="1600" dirty="0" err="1"/>
              <a:t>eleison</a:t>
            </a:r>
            <a:r>
              <a:rPr lang="en-US" sz="1600" dirty="0"/>
              <a:t>, </a:t>
            </a:r>
            <a:r>
              <a:rPr lang="en-US" sz="1600" dirty="0" err="1"/>
              <a:t>il</a:t>
            </a:r>
            <a:r>
              <a:rPr lang="en-US" sz="1600" dirty="0"/>
              <a:t> Gloria e </a:t>
            </a:r>
            <a:r>
              <a:rPr lang="en-US" sz="1600" dirty="0" err="1"/>
              <a:t>l’orazione</a:t>
            </a:r>
            <a:r>
              <a:rPr lang="en-US" sz="1600" dirty="0"/>
              <a:t> (o </a:t>
            </a:r>
            <a:r>
              <a:rPr lang="en-US" sz="1600" dirty="0" err="1"/>
              <a:t>colletta</a:t>
            </a:r>
            <a:r>
              <a:rPr lang="en-US" sz="1600" dirty="0"/>
              <a:t>), </a:t>
            </a:r>
            <a:r>
              <a:rPr lang="en-US" sz="1600" dirty="0" err="1"/>
              <a:t>hanno</a:t>
            </a:r>
            <a:r>
              <a:rPr lang="en-US" sz="1600" dirty="0"/>
              <a:t> un </a:t>
            </a:r>
            <a:r>
              <a:rPr lang="en-US" sz="1600" dirty="0" err="1"/>
              <a:t>carattere</a:t>
            </a:r>
            <a:r>
              <a:rPr lang="en-US" sz="1600" dirty="0"/>
              <a:t> di </a:t>
            </a:r>
            <a:r>
              <a:rPr lang="en-US" sz="1600" dirty="0" err="1"/>
              <a:t>inizio</a:t>
            </a:r>
            <a:r>
              <a:rPr lang="en-US" sz="1600" dirty="0"/>
              <a:t>, di </a:t>
            </a:r>
            <a:r>
              <a:rPr lang="en-US" sz="1600" dirty="0" err="1"/>
              <a:t>introduzione</a:t>
            </a:r>
            <a:r>
              <a:rPr lang="en-US" sz="1600" dirty="0"/>
              <a:t> e di </a:t>
            </a:r>
            <a:r>
              <a:rPr lang="en-US" sz="1600" dirty="0" err="1"/>
              <a:t>preparazione</a:t>
            </a:r>
            <a:r>
              <a:rPr lang="en-US" sz="1600" dirty="0"/>
              <a:t>.</a:t>
            </a:r>
            <a:endParaRPr lang="it-IT" sz="1600" dirty="0"/>
          </a:p>
          <a:p>
            <a:pPr algn="just"/>
            <a:r>
              <a:rPr lang="en-US" sz="1600" dirty="0" err="1"/>
              <a:t>Scopo</a:t>
            </a:r>
            <a:r>
              <a:rPr lang="en-US" sz="1600" dirty="0"/>
              <a:t> di </a:t>
            </a:r>
            <a:r>
              <a:rPr lang="en-US" sz="1600" dirty="0" err="1"/>
              <a:t>questi</a:t>
            </a:r>
            <a:r>
              <a:rPr lang="en-US" sz="1600" dirty="0"/>
              <a:t> </a:t>
            </a:r>
            <a:r>
              <a:rPr lang="en-US" sz="1600" dirty="0" err="1"/>
              <a:t>riti</a:t>
            </a:r>
            <a:r>
              <a:rPr lang="en-US" sz="1600" dirty="0"/>
              <a:t> </a:t>
            </a:r>
            <a:r>
              <a:rPr lang="en-US" sz="1600" dirty="0" err="1"/>
              <a:t>è</a:t>
            </a:r>
            <a:r>
              <a:rPr lang="en-US" sz="1600" dirty="0"/>
              <a:t> </a:t>
            </a:r>
            <a:r>
              <a:rPr lang="en-US" sz="1600" dirty="0" err="1"/>
              <a:t>che</a:t>
            </a:r>
            <a:r>
              <a:rPr lang="en-US" sz="1600" dirty="0"/>
              <a:t> </a:t>
            </a:r>
            <a:r>
              <a:rPr lang="en-US" sz="1600" dirty="0" err="1"/>
              <a:t>i</a:t>
            </a:r>
            <a:r>
              <a:rPr lang="en-US" sz="1600" dirty="0"/>
              <a:t> </a:t>
            </a:r>
            <a:r>
              <a:rPr lang="en-US" sz="1600" dirty="0" err="1"/>
              <a:t>fedeli</a:t>
            </a:r>
            <a:r>
              <a:rPr lang="en-US" sz="1600" dirty="0"/>
              <a:t>, </a:t>
            </a:r>
            <a:r>
              <a:rPr lang="en-US" sz="1600" dirty="0" err="1"/>
              <a:t>riuniti</a:t>
            </a:r>
            <a:r>
              <a:rPr lang="en-US" sz="1600" dirty="0"/>
              <a:t> </a:t>
            </a:r>
            <a:r>
              <a:rPr lang="en-US" sz="1600" dirty="0" err="1"/>
              <a:t>insieme</a:t>
            </a:r>
            <a:r>
              <a:rPr lang="en-US" sz="1600" dirty="0"/>
              <a:t>, </a:t>
            </a:r>
            <a:r>
              <a:rPr lang="en-US" sz="1600" dirty="0" err="1"/>
              <a:t>formino</a:t>
            </a:r>
            <a:r>
              <a:rPr lang="en-US" sz="1600" dirty="0"/>
              <a:t> </a:t>
            </a:r>
            <a:r>
              <a:rPr lang="en-US" sz="1600" dirty="0" err="1"/>
              <a:t>una</a:t>
            </a:r>
            <a:r>
              <a:rPr lang="en-US" sz="1600" dirty="0"/>
              <a:t> </a:t>
            </a:r>
            <a:r>
              <a:rPr lang="en-US" sz="1600" dirty="0" err="1"/>
              <a:t>comunità</a:t>
            </a:r>
            <a:r>
              <a:rPr lang="en-US" sz="1600" dirty="0"/>
              <a:t>, e </a:t>
            </a:r>
            <a:r>
              <a:rPr lang="en-US" sz="1600" dirty="0" err="1"/>
              <a:t>si</a:t>
            </a:r>
            <a:r>
              <a:rPr lang="en-US" sz="1600" dirty="0"/>
              <a:t> </a:t>
            </a:r>
            <a:r>
              <a:rPr lang="en-US" sz="1600" dirty="0" err="1"/>
              <a:t>dispongano</a:t>
            </a:r>
            <a:r>
              <a:rPr lang="en-US" sz="1600" dirty="0"/>
              <a:t> ad </a:t>
            </a:r>
            <a:r>
              <a:rPr lang="en-US" sz="1600" dirty="0" err="1"/>
              <a:t>ascoltare</a:t>
            </a:r>
            <a:r>
              <a:rPr lang="en-US" sz="1600" dirty="0"/>
              <a:t> con </a:t>
            </a:r>
            <a:r>
              <a:rPr lang="en-US" sz="1600" dirty="0" err="1"/>
              <a:t>fede</a:t>
            </a:r>
            <a:r>
              <a:rPr lang="en-US" sz="1600" dirty="0"/>
              <a:t> la </a:t>
            </a:r>
            <a:r>
              <a:rPr lang="en-US" sz="1600" dirty="0" err="1"/>
              <a:t>parola</a:t>
            </a:r>
            <a:r>
              <a:rPr lang="en-US" sz="1600" dirty="0"/>
              <a:t> di </a:t>
            </a:r>
            <a:r>
              <a:rPr lang="en-US" sz="1600" dirty="0" err="1"/>
              <a:t>Dio</a:t>
            </a:r>
            <a:r>
              <a:rPr lang="en-US" sz="1600" dirty="0"/>
              <a:t> e a </a:t>
            </a:r>
            <a:r>
              <a:rPr lang="en-US" sz="1600" dirty="0" err="1"/>
              <a:t>celebrare</a:t>
            </a:r>
            <a:r>
              <a:rPr lang="en-US" sz="1600" dirty="0"/>
              <a:t> </a:t>
            </a:r>
            <a:r>
              <a:rPr lang="en-US" sz="1600" dirty="0" err="1"/>
              <a:t>degnamente</a:t>
            </a:r>
            <a:r>
              <a:rPr lang="en-US" sz="1600" dirty="0"/>
              <a:t> </a:t>
            </a:r>
            <a:r>
              <a:rPr lang="en-US" sz="1600" dirty="0" err="1"/>
              <a:t>l’Eucaristia</a:t>
            </a:r>
            <a:r>
              <a:rPr lang="en-US" sz="1600" dirty="0"/>
              <a:t>.</a:t>
            </a:r>
            <a:endParaRPr lang="it-IT" sz="1600" dirty="0"/>
          </a:p>
          <a:p>
            <a:pPr algn="just"/>
            <a:r>
              <a:rPr lang="en-US" sz="1600" dirty="0"/>
              <a:t>In </a:t>
            </a:r>
            <a:r>
              <a:rPr lang="en-US" sz="1600" dirty="0" err="1"/>
              <a:t>alcune</a:t>
            </a:r>
            <a:r>
              <a:rPr lang="en-US" sz="1600" dirty="0"/>
              <a:t> </a:t>
            </a:r>
            <a:r>
              <a:rPr lang="en-US" sz="1600" dirty="0" err="1"/>
              <a:t>celebrazioni</a:t>
            </a:r>
            <a:r>
              <a:rPr lang="en-US" sz="1600" dirty="0"/>
              <a:t>, </a:t>
            </a:r>
            <a:r>
              <a:rPr lang="en-US" sz="1600" dirty="0" err="1"/>
              <a:t>connesse</a:t>
            </a:r>
            <a:r>
              <a:rPr lang="en-US" sz="1600" dirty="0"/>
              <a:t> con la </a:t>
            </a:r>
            <a:r>
              <a:rPr lang="en-US" sz="1600" dirty="0" err="1"/>
              <a:t>Messa</a:t>
            </a:r>
            <a:r>
              <a:rPr lang="en-US" sz="1600" dirty="0"/>
              <a:t> secondo le </a:t>
            </a:r>
            <a:r>
              <a:rPr lang="en-US" sz="1600" dirty="0" err="1"/>
              <a:t>norme</a:t>
            </a:r>
            <a:r>
              <a:rPr lang="en-US" sz="1600" dirty="0"/>
              <a:t> </a:t>
            </a:r>
            <a:r>
              <a:rPr lang="en-US" sz="1600" dirty="0" err="1"/>
              <a:t>dei</a:t>
            </a:r>
            <a:r>
              <a:rPr lang="en-US" sz="1600" dirty="0"/>
              <a:t> </a:t>
            </a:r>
            <a:r>
              <a:rPr lang="en-US" sz="1600" dirty="0" err="1"/>
              <a:t>libri</a:t>
            </a:r>
            <a:r>
              <a:rPr lang="en-US" sz="1600" dirty="0"/>
              <a:t> </a:t>
            </a:r>
            <a:r>
              <a:rPr lang="en-US" sz="1600" dirty="0" err="1"/>
              <a:t>liturgici</a:t>
            </a:r>
            <a:r>
              <a:rPr lang="en-US" sz="1600" dirty="0"/>
              <a:t>, </a:t>
            </a:r>
            <a:r>
              <a:rPr lang="en-US" sz="1600" dirty="0" err="1"/>
              <a:t>si</a:t>
            </a:r>
            <a:r>
              <a:rPr lang="en-US" sz="1600" dirty="0"/>
              <a:t> </a:t>
            </a:r>
            <a:r>
              <a:rPr lang="en-US" sz="1600" dirty="0" err="1"/>
              <a:t>omettono</a:t>
            </a:r>
            <a:r>
              <a:rPr lang="en-US" sz="1600" dirty="0"/>
              <a:t> </a:t>
            </a:r>
            <a:r>
              <a:rPr lang="en-US" sz="1600" dirty="0" err="1"/>
              <a:t>i</a:t>
            </a:r>
            <a:r>
              <a:rPr lang="en-US" sz="1600" dirty="0"/>
              <a:t> </a:t>
            </a:r>
            <a:r>
              <a:rPr lang="en-US" sz="1600" dirty="0" err="1"/>
              <a:t>riti</a:t>
            </a:r>
            <a:r>
              <a:rPr lang="en-US" sz="1600" dirty="0"/>
              <a:t> </a:t>
            </a:r>
            <a:r>
              <a:rPr lang="en-US" sz="1600" dirty="0" err="1"/>
              <a:t>iniziali</a:t>
            </a:r>
            <a:r>
              <a:rPr lang="en-US" sz="1600" dirty="0"/>
              <a:t> o </a:t>
            </a:r>
            <a:r>
              <a:rPr lang="en-US" sz="1600" dirty="0" err="1"/>
              <a:t>si</a:t>
            </a:r>
            <a:r>
              <a:rPr lang="en-US" sz="1600" dirty="0"/>
              <a:t> </a:t>
            </a:r>
            <a:r>
              <a:rPr lang="en-US" sz="1600" dirty="0" err="1"/>
              <a:t>svolgono</a:t>
            </a:r>
            <a:r>
              <a:rPr lang="en-US" sz="1600" dirty="0"/>
              <a:t> in </a:t>
            </a:r>
            <a:r>
              <a:rPr lang="en-US" sz="1600" dirty="0" err="1"/>
              <a:t>maniera</a:t>
            </a:r>
            <a:r>
              <a:rPr lang="en-US" sz="1600" dirty="0"/>
              <a:t> </a:t>
            </a:r>
            <a:r>
              <a:rPr lang="en-US" sz="1600" dirty="0" err="1"/>
              <a:t>particolare</a:t>
            </a:r>
            <a:r>
              <a:rPr lang="en-US" sz="1600" dirty="0" smtClean="0"/>
              <a:t>.</a:t>
            </a:r>
          </a:p>
          <a:p>
            <a:pPr algn="just"/>
            <a:endParaRPr lang="it-IT" sz="1000" dirty="0"/>
          </a:p>
          <a:p>
            <a:pPr algn="just"/>
            <a:r>
              <a:rPr lang="en-US" sz="1600" b="1" i="1" dirty="0" err="1"/>
              <a:t>L’introito</a:t>
            </a:r>
            <a:endParaRPr lang="it-IT" sz="1600" dirty="0"/>
          </a:p>
          <a:p>
            <a:pPr algn="just"/>
            <a:r>
              <a:rPr lang="en-US" sz="1600" b="1" dirty="0"/>
              <a:t>47. </a:t>
            </a:r>
            <a:r>
              <a:rPr lang="en-US" sz="1600" dirty="0" err="1"/>
              <a:t>Quando</a:t>
            </a:r>
            <a:r>
              <a:rPr lang="en-US" sz="1600" dirty="0"/>
              <a:t> </a:t>
            </a:r>
            <a:r>
              <a:rPr lang="en-US" sz="1600" dirty="0" err="1"/>
              <a:t>il</a:t>
            </a:r>
            <a:r>
              <a:rPr lang="en-US" sz="1600" dirty="0"/>
              <a:t> </a:t>
            </a:r>
            <a:r>
              <a:rPr lang="en-US" sz="1600" dirty="0" err="1"/>
              <a:t>popolo</a:t>
            </a:r>
            <a:r>
              <a:rPr lang="en-US" sz="1600" dirty="0"/>
              <a:t> </a:t>
            </a:r>
            <a:r>
              <a:rPr lang="en-US" sz="1600" dirty="0" err="1"/>
              <a:t>è</a:t>
            </a:r>
            <a:r>
              <a:rPr lang="en-US" sz="1600" dirty="0"/>
              <a:t> </a:t>
            </a:r>
            <a:r>
              <a:rPr lang="en-US" sz="1600" dirty="0" err="1"/>
              <a:t>radunato</a:t>
            </a:r>
            <a:r>
              <a:rPr lang="en-US" sz="1600" dirty="0"/>
              <a:t>, </a:t>
            </a:r>
            <a:r>
              <a:rPr lang="en-US" sz="1600" dirty="0" err="1"/>
              <a:t>mentre</a:t>
            </a:r>
            <a:r>
              <a:rPr lang="en-US" sz="1600" dirty="0"/>
              <a:t> </a:t>
            </a:r>
            <a:r>
              <a:rPr lang="en-US" sz="1600" dirty="0" err="1"/>
              <a:t>il</a:t>
            </a:r>
            <a:r>
              <a:rPr lang="en-US" sz="1600" dirty="0"/>
              <a:t> </a:t>
            </a:r>
            <a:r>
              <a:rPr lang="en-US" sz="1600" dirty="0" err="1"/>
              <a:t>sacerdote</a:t>
            </a:r>
            <a:r>
              <a:rPr lang="en-US" sz="1600" dirty="0"/>
              <a:t> </a:t>
            </a:r>
            <a:r>
              <a:rPr lang="en-US" sz="1600" dirty="0" err="1"/>
              <a:t>fa</a:t>
            </a:r>
            <a:r>
              <a:rPr lang="en-US" sz="1600" dirty="0"/>
              <a:t> </a:t>
            </a:r>
            <a:r>
              <a:rPr lang="en-US" sz="1600" dirty="0" err="1"/>
              <a:t>il</a:t>
            </a:r>
            <a:r>
              <a:rPr lang="en-US" sz="1600" dirty="0"/>
              <a:t> </a:t>
            </a:r>
            <a:r>
              <a:rPr lang="en-US" sz="1600" dirty="0" err="1"/>
              <a:t>suo</a:t>
            </a:r>
            <a:r>
              <a:rPr lang="en-US" sz="1600" dirty="0"/>
              <a:t> </a:t>
            </a:r>
            <a:r>
              <a:rPr lang="en-US" sz="1600" dirty="0" err="1"/>
              <a:t>ingresso</a:t>
            </a:r>
            <a:r>
              <a:rPr lang="en-US" sz="1600" dirty="0"/>
              <a:t> con </a:t>
            </a:r>
            <a:r>
              <a:rPr lang="en-US" sz="1600" dirty="0" err="1"/>
              <a:t>il</a:t>
            </a:r>
            <a:r>
              <a:rPr lang="en-US" sz="1600" dirty="0"/>
              <a:t> </a:t>
            </a:r>
            <a:r>
              <a:rPr lang="en-US" sz="1600" dirty="0" err="1"/>
              <a:t>diacono</a:t>
            </a:r>
            <a:r>
              <a:rPr lang="en-US" sz="1600" dirty="0"/>
              <a:t> e </a:t>
            </a:r>
            <a:r>
              <a:rPr lang="en-US" sz="1600" dirty="0" err="1"/>
              <a:t>i</a:t>
            </a:r>
            <a:r>
              <a:rPr lang="en-US" sz="1600" dirty="0"/>
              <a:t> </a:t>
            </a:r>
            <a:r>
              <a:rPr lang="en-US" sz="1600" dirty="0" err="1"/>
              <a:t>ministri</a:t>
            </a:r>
            <a:r>
              <a:rPr lang="en-US" sz="1600" dirty="0"/>
              <a:t>, </a:t>
            </a:r>
            <a:r>
              <a:rPr lang="en-US" sz="1600" dirty="0" err="1"/>
              <a:t>si</a:t>
            </a:r>
            <a:r>
              <a:rPr lang="en-US" sz="1600" dirty="0"/>
              <a:t> </a:t>
            </a:r>
            <a:r>
              <a:rPr lang="en-US" sz="1600" dirty="0" err="1"/>
              <a:t>inizia</a:t>
            </a:r>
            <a:r>
              <a:rPr lang="en-US" sz="1600" dirty="0"/>
              <a:t> </a:t>
            </a:r>
            <a:r>
              <a:rPr lang="en-US" sz="1600" b="1" dirty="0" err="1">
                <a:solidFill>
                  <a:srgbClr val="0000FF"/>
                </a:solidFill>
              </a:rPr>
              <a:t>il</a:t>
            </a:r>
            <a:r>
              <a:rPr lang="en-US" sz="1600" b="1" dirty="0">
                <a:solidFill>
                  <a:srgbClr val="0000FF"/>
                </a:solidFill>
              </a:rPr>
              <a:t> canto </a:t>
            </a:r>
            <a:r>
              <a:rPr lang="en-US" sz="1600" b="1" dirty="0" err="1">
                <a:solidFill>
                  <a:srgbClr val="0000FF"/>
                </a:solidFill>
              </a:rPr>
              <a:t>d’ingresso</a:t>
            </a:r>
            <a:r>
              <a:rPr lang="en-US" sz="1600" dirty="0">
                <a:solidFill>
                  <a:srgbClr val="0000FF"/>
                </a:solidFill>
              </a:rPr>
              <a:t>. La </a:t>
            </a:r>
            <a:r>
              <a:rPr lang="en-US" sz="1600" dirty="0" err="1">
                <a:solidFill>
                  <a:srgbClr val="0000FF"/>
                </a:solidFill>
              </a:rPr>
              <a:t>funzione</a:t>
            </a:r>
            <a:r>
              <a:rPr lang="en-US" sz="1600" dirty="0">
                <a:solidFill>
                  <a:srgbClr val="0000FF"/>
                </a:solidFill>
              </a:rPr>
              <a:t> </a:t>
            </a:r>
            <a:r>
              <a:rPr lang="en-US" sz="1600" dirty="0" err="1">
                <a:solidFill>
                  <a:srgbClr val="0000FF"/>
                </a:solidFill>
              </a:rPr>
              <a:t>propria</a:t>
            </a:r>
            <a:r>
              <a:rPr lang="en-US" sz="1600" dirty="0">
                <a:solidFill>
                  <a:srgbClr val="0000FF"/>
                </a:solidFill>
              </a:rPr>
              <a:t> di </a:t>
            </a:r>
            <a:r>
              <a:rPr lang="en-US" sz="1600" dirty="0" err="1">
                <a:solidFill>
                  <a:srgbClr val="0000FF"/>
                </a:solidFill>
              </a:rPr>
              <a:t>questo</a:t>
            </a:r>
            <a:r>
              <a:rPr lang="en-US" sz="1600" dirty="0">
                <a:solidFill>
                  <a:srgbClr val="0000FF"/>
                </a:solidFill>
              </a:rPr>
              <a:t> canto </a:t>
            </a:r>
            <a:r>
              <a:rPr lang="en-US" sz="1600" dirty="0" err="1">
                <a:solidFill>
                  <a:srgbClr val="0000FF"/>
                </a:solidFill>
              </a:rPr>
              <a:t>è</a:t>
            </a:r>
            <a:r>
              <a:rPr lang="en-US" sz="1600" dirty="0">
                <a:solidFill>
                  <a:srgbClr val="0000FF"/>
                </a:solidFill>
              </a:rPr>
              <a:t> </a:t>
            </a:r>
            <a:r>
              <a:rPr lang="en-US" sz="1600" dirty="0" err="1">
                <a:solidFill>
                  <a:srgbClr val="0000FF"/>
                </a:solidFill>
              </a:rPr>
              <a:t>quella</a:t>
            </a:r>
            <a:r>
              <a:rPr lang="en-US" sz="1600" dirty="0">
                <a:solidFill>
                  <a:srgbClr val="0000FF"/>
                </a:solidFill>
              </a:rPr>
              <a:t> di dare </a:t>
            </a:r>
            <a:r>
              <a:rPr lang="en-US" sz="1600" dirty="0" err="1">
                <a:solidFill>
                  <a:srgbClr val="0000FF"/>
                </a:solidFill>
              </a:rPr>
              <a:t>inizio</a:t>
            </a:r>
            <a:r>
              <a:rPr lang="en-US" sz="1600" dirty="0">
                <a:solidFill>
                  <a:srgbClr val="0000FF"/>
                </a:solidFill>
              </a:rPr>
              <a:t> </a:t>
            </a:r>
            <a:r>
              <a:rPr lang="en-US" sz="1600" dirty="0" err="1">
                <a:solidFill>
                  <a:srgbClr val="0000FF"/>
                </a:solidFill>
              </a:rPr>
              <a:t>alla</a:t>
            </a:r>
            <a:r>
              <a:rPr lang="en-US" sz="1600" dirty="0">
                <a:solidFill>
                  <a:srgbClr val="0000FF"/>
                </a:solidFill>
              </a:rPr>
              <a:t> </a:t>
            </a:r>
            <a:r>
              <a:rPr lang="en-US" sz="1600" dirty="0" err="1">
                <a:solidFill>
                  <a:srgbClr val="0000FF"/>
                </a:solidFill>
              </a:rPr>
              <a:t>celebrazione</a:t>
            </a:r>
            <a:r>
              <a:rPr lang="en-US" sz="1600" dirty="0">
                <a:solidFill>
                  <a:srgbClr val="0000FF"/>
                </a:solidFill>
              </a:rPr>
              <a:t>, </a:t>
            </a:r>
            <a:r>
              <a:rPr lang="en-US" sz="1600" dirty="0" err="1">
                <a:solidFill>
                  <a:srgbClr val="0000FF"/>
                </a:solidFill>
              </a:rPr>
              <a:t>favorire</a:t>
            </a:r>
            <a:r>
              <a:rPr lang="en-US" sz="1600" dirty="0">
                <a:solidFill>
                  <a:srgbClr val="0000FF"/>
                </a:solidFill>
              </a:rPr>
              <a:t> </a:t>
            </a:r>
            <a:r>
              <a:rPr lang="en-US" sz="1600" dirty="0" err="1">
                <a:solidFill>
                  <a:srgbClr val="0000FF"/>
                </a:solidFill>
              </a:rPr>
              <a:t>l’unione</a:t>
            </a:r>
            <a:r>
              <a:rPr lang="en-US" sz="1600" dirty="0">
                <a:solidFill>
                  <a:srgbClr val="0000FF"/>
                </a:solidFill>
              </a:rPr>
              <a:t> </a:t>
            </a:r>
            <a:r>
              <a:rPr lang="en-US" sz="1600" dirty="0" err="1">
                <a:solidFill>
                  <a:srgbClr val="0000FF"/>
                </a:solidFill>
              </a:rPr>
              <a:t>dei</a:t>
            </a:r>
            <a:r>
              <a:rPr lang="en-US" sz="1600" dirty="0">
                <a:solidFill>
                  <a:srgbClr val="0000FF"/>
                </a:solidFill>
              </a:rPr>
              <a:t> </a:t>
            </a:r>
            <a:r>
              <a:rPr lang="en-US" sz="1600" dirty="0" err="1">
                <a:solidFill>
                  <a:srgbClr val="0000FF"/>
                </a:solidFill>
              </a:rPr>
              <a:t>fedeli</a:t>
            </a:r>
            <a:r>
              <a:rPr lang="en-US" sz="1600" dirty="0">
                <a:solidFill>
                  <a:srgbClr val="0000FF"/>
                </a:solidFill>
              </a:rPr>
              <a:t> </a:t>
            </a:r>
            <a:r>
              <a:rPr lang="en-US" sz="1600" dirty="0" err="1">
                <a:solidFill>
                  <a:srgbClr val="0000FF"/>
                </a:solidFill>
              </a:rPr>
              <a:t>riuniti</a:t>
            </a:r>
            <a:r>
              <a:rPr lang="en-US" sz="1600" dirty="0">
                <a:solidFill>
                  <a:srgbClr val="0000FF"/>
                </a:solidFill>
              </a:rPr>
              <a:t>, </a:t>
            </a:r>
            <a:r>
              <a:rPr lang="en-US" sz="1600" dirty="0" err="1">
                <a:solidFill>
                  <a:srgbClr val="0000FF"/>
                </a:solidFill>
              </a:rPr>
              <a:t>introdurre</a:t>
            </a:r>
            <a:r>
              <a:rPr lang="en-US" sz="1600" dirty="0">
                <a:solidFill>
                  <a:srgbClr val="0000FF"/>
                </a:solidFill>
              </a:rPr>
              <a:t> </a:t>
            </a:r>
            <a:r>
              <a:rPr lang="en-US" sz="1600" dirty="0" err="1">
                <a:solidFill>
                  <a:srgbClr val="0000FF"/>
                </a:solidFill>
              </a:rPr>
              <a:t>il</a:t>
            </a:r>
            <a:r>
              <a:rPr lang="en-US" sz="1600" dirty="0">
                <a:solidFill>
                  <a:srgbClr val="0000FF"/>
                </a:solidFill>
              </a:rPr>
              <a:t> </a:t>
            </a:r>
            <a:r>
              <a:rPr lang="en-US" sz="1600" dirty="0" err="1">
                <a:solidFill>
                  <a:srgbClr val="0000FF"/>
                </a:solidFill>
              </a:rPr>
              <a:t>loro</a:t>
            </a:r>
            <a:r>
              <a:rPr lang="en-US" sz="1600" dirty="0">
                <a:solidFill>
                  <a:srgbClr val="0000FF"/>
                </a:solidFill>
              </a:rPr>
              <a:t> </a:t>
            </a:r>
            <a:r>
              <a:rPr lang="en-US" sz="1600" dirty="0" err="1">
                <a:solidFill>
                  <a:srgbClr val="0000FF"/>
                </a:solidFill>
              </a:rPr>
              <a:t>spirito</a:t>
            </a:r>
            <a:r>
              <a:rPr lang="en-US" sz="1600" dirty="0">
                <a:solidFill>
                  <a:srgbClr val="0000FF"/>
                </a:solidFill>
              </a:rPr>
              <a:t> </a:t>
            </a:r>
            <a:r>
              <a:rPr lang="en-US" sz="1600" dirty="0" err="1">
                <a:solidFill>
                  <a:srgbClr val="0000FF"/>
                </a:solidFill>
              </a:rPr>
              <a:t>nel</a:t>
            </a:r>
            <a:r>
              <a:rPr lang="en-US" sz="1600" dirty="0">
                <a:solidFill>
                  <a:srgbClr val="0000FF"/>
                </a:solidFill>
              </a:rPr>
              <a:t> </a:t>
            </a:r>
            <a:r>
              <a:rPr lang="en-US" sz="1600" dirty="0" err="1">
                <a:solidFill>
                  <a:srgbClr val="0000FF"/>
                </a:solidFill>
              </a:rPr>
              <a:t>mistero</a:t>
            </a:r>
            <a:r>
              <a:rPr lang="en-US" sz="1600" dirty="0">
                <a:solidFill>
                  <a:srgbClr val="0000FF"/>
                </a:solidFill>
              </a:rPr>
              <a:t> del tempo </a:t>
            </a:r>
            <a:r>
              <a:rPr lang="en-US" sz="1600" dirty="0" err="1">
                <a:solidFill>
                  <a:srgbClr val="0000FF"/>
                </a:solidFill>
              </a:rPr>
              <a:t>liturgico</a:t>
            </a:r>
            <a:r>
              <a:rPr lang="en-US" sz="1600" dirty="0">
                <a:solidFill>
                  <a:srgbClr val="0000FF"/>
                </a:solidFill>
              </a:rPr>
              <a:t> o </a:t>
            </a:r>
            <a:r>
              <a:rPr lang="en-US" sz="1600" dirty="0" err="1">
                <a:solidFill>
                  <a:srgbClr val="0000FF"/>
                </a:solidFill>
              </a:rPr>
              <a:t>della</a:t>
            </a:r>
            <a:r>
              <a:rPr lang="en-US" sz="1600" dirty="0">
                <a:solidFill>
                  <a:srgbClr val="0000FF"/>
                </a:solidFill>
              </a:rPr>
              <a:t> </a:t>
            </a:r>
            <a:r>
              <a:rPr lang="en-US" sz="1600" dirty="0" err="1">
                <a:solidFill>
                  <a:srgbClr val="0000FF"/>
                </a:solidFill>
              </a:rPr>
              <a:t>festività</a:t>
            </a:r>
            <a:r>
              <a:rPr lang="en-US" sz="1600" dirty="0">
                <a:solidFill>
                  <a:srgbClr val="0000FF"/>
                </a:solidFill>
              </a:rPr>
              <a:t>, e </a:t>
            </a:r>
            <a:r>
              <a:rPr lang="en-US" sz="1600" dirty="0" err="1">
                <a:solidFill>
                  <a:srgbClr val="0000FF"/>
                </a:solidFill>
              </a:rPr>
              <a:t>accompagnare</a:t>
            </a:r>
            <a:r>
              <a:rPr lang="en-US" sz="1600" dirty="0">
                <a:solidFill>
                  <a:srgbClr val="0000FF"/>
                </a:solidFill>
              </a:rPr>
              <a:t> la </a:t>
            </a:r>
            <a:r>
              <a:rPr lang="en-US" sz="1600" dirty="0" err="1">
                <a:solidFill>
                  <a:srgbClr val="0000FF"/>
                </a:solidFill>
              </a:rPr>
              <a:t>processione</a:t>
            </a:r>
            <a:r>
              <a:rPr lang="en-US" sz="1600" dirty="0">
                <a:solidFill>
                  <a:srgbClr val="0000FF"/>
                </a:solidFill>
              </a:rPr>
              <a:t> del </a:t>
            </a:r>
            <a:r>
              <a:rPr lang="en-US" sz="1600" dirty="0" err="1">
                <a:solidFill>
                  <a:srgbClr val="0000FF"/>
                </a:solidFill>
              </a:rPr>
              <a:t>sacerdote</a:t>
            </a:r>
            <a:r>
              <a:rPr lang="en-US" sz="1600" dirty="0">
                <a:solidFill>
                  <a:srgbClr val="0000FF"/>
                </a:solidFill>
              </a:rPr>
              <a:t> e </a:t>
            </a:r>
            <a:r>
              <a:rPr lang="en-US" sz="1600" dirty="0" err="1">
                <a:solidFill>
                  <a:srgbClr val="0000FF"/>
                </a:solidFill>
              </a:rPr>
              <a:t>dei</a:t>
            </a:r>
            <a:r>
              <a:rPr lang="en-US" sz="1600" dirty="0">
                <a:solidFill>
                  <a:srgbClr val="0000FF"/>
                </a:solidFill>
              </a:rPr>
              <a:t> </a:t>
            </a:r>
            <a:r>
              <a:rPr lang="en-US" sz="1600" dirty="0" err="1">
                <a:solidFill>
                  <a:srgbClr val="0000FF"/>
                </a:solidFill>
              </a:rPr>
              <a:t>ministri</a:t>
            </a:r>
            <a:r>
              <a:rPr lang="en-US" sz="1600" dirty="0">
                <a:solidFill>
                  <a:srgbClr val="0000FF"/>
                </a:solidFill>
              </a:rPr>
              <a:t>.</a:t>
            </a:r>
            <a:endParaRPr lang="it-IT" sz="1600" dirty="0">
              <a:solidFill>
                <a:srgbClr val="0000FF"/>
              </a:solidFill>
            </a:endParaRPr>
          </a:p>
          <a:p>
            <a:pPr algn="just"/>
            <a:r>
              <a:rPr lang="en-US" sz="1600" b="1" dirty="0"/>
              <a:t>48. </a:t>
            </a:r>
            <a:r>
              <a:rPr lang="en-US" sz="1600" dirty="0"/>
              <a:t>Il canto </a:t>
            </a:r>
            <a:r>
              <a:rPr lang="en-US" sz="1600" dirty="0" err="1"/>
              <a:t>viene</a:t>
            </a:r>
            <a:r>
              <a:rPr lang="en-US" sz="1600" dirty="0"/>
              <a:t> </a:t>
            </a:r>
            <a:r>
              <a:rPr lang="en-US" sz="1600" dirty="0" err="1"/>
              <a:t>eseguito</a:t>
            </a:r>
            <a:r>
              <a:rPr lang="en-US" sz="1600" dirty="0"/>
              <a:t> </a:t>
            </a:r>
            <a:r>
              <a:rPr lang="en-US" sz="1600" dirty="0" err="1"/>
              <a:t>alternativamente</a:t>
            </a:r>
            <a:r>
              <a:rPr lang="en-US" sz="1600" dirty="0"/>
              <a:t> </a:t>
            </a:r>
            <a:r>
              <a:rPr lang="en-US" sz="1600" dirty="0" err="1"/>
              <a:t>dalla</a:t>
            </a:r>
            <a:r>
              <a:rPr lang="en-US" sz="1600" dirty="0"/>
              <a:t> </a:t>
            </a:r>
            <a:r>
              <a:rPr lang="en-US" sz="1600" i="1" dirty="0" err="1"/>
              <a:t>schola</a:t>
            </a:r>
            <a:r>
              <a:rPr lang="en-US" sz="1600" dirty="0"/>
              <a:t> e dal </a:t>
            </a:r>
            <a:r>
              <a:rPr lang="en-US" sz="1600" dirty="0" err="1"/>
              <a:t>popolo</a:t>
            </a:r>
            <a:r>
              <a:rPr lang="en-US" sz="1600" dirty="0"/>
              <a:t>, o dal </a:t>
            </a:r>
            <a:r>
              <a:rPr lang="en-US" sz="1600" dirty="0" err="1"/>
              <a:t>cantore</a:t>
            </a:r>
            <a:r>
              <a:rPr lang="en-US" sz="1600" dirty="0"/>
              <a:t> e dal </a:t>
            </a:r>
            <a:r>
              <a:rPr lang="en-US" sz="1600" dirty="0" err="1"/>
              <a:t>popolo</a:t>
            </a:r>
            <a:r>
              <a:rPr lang="en-US" sz="1600" dirty="0"/>
              <a:t>, </a:t>
            </a:r>
            <a:r>
              <a:rPr lang="en-US" sz="1600" dirty="0" err="1"/>
              <a:t>oppure</a:t>
            </a:r>
            <a:r>
              <a:rPr lang="en-US" sz="1600" dirty="0"/>
              <a:t> </a:t>
            </a:r>
            <a:r>
              <a:rPr lang="en-US" sz="1600" dirty="0" err="1"/>
              <a:t>tutto</a:t>
            </a:r>
            <a:r>
              <a:rPr lang="en-US" sz="1600" dirty="0"/>
              <a:t> </a:t>
            </a:r>
            <a:r>
              <a:rPr lang="en-US" sz="1600" dirty="0" err="1"/>
              <a:t>quanto</a:t>
            </a:r>
            <a:r>
              <a:rPr lang="en-US" sz="1600" dirty="0"/>
              <a:t> dal </a:t>
            </a:r>
            <a:r>
              <a:rPr lang="en-US" sz="1600" dirty="0" err="1"/>
              <a:t>popolo</a:t>
            </a:r>
            <a:r>
              <a:rPr lang="en-US" sz="1600" dirty="0"/>
              <a:t> o </a:t>
            </a:r>
            <a:r>
              <a:rPr lang="en-US" sz="1600" dirty="0" err="1"/>
              <a:t>dalla</a:t>
            </a:r>
            <a:r>
              <a:rPr lang="en-US" sz="1600" dirty="0"/>
              <a:t> sola </a:t>
            </a:r>
            <a:r>
              <a:rPr lang="en-US" sz="1600" i="1" dirty="0" err="1"/>
              <a:t>schola</a:t>
            </a:r>
            <a:r>
              <a:rPr lang="en-US" sz="1600" dirty="0"/>
              <a:t>. Si </a:t>
            </a:r>
            <a:r>
              <a:rPr lang="en-US" sz="1600" dirty="0" err="1"/>
              <a:t>può</a:t>
            </a:r>
            <a:r>
              <a:rPr lang="en-US" sz="1600" dirty="0"/>
              <a:t> </a:t>
            </a:r>
            <a:r>
              <a:rPr lang="en-US" sz="1600" dirty="0" err="1"/>
              <a:t>utilizzare</a:t>
            </a:r>
            <a:r>
              <a:rPr lang="en-US" sz="1600" dirty="0"/>
              <a:t> </a:t>
            </a:r>
            <a:r>
              <a:rPr lang="en-US" sz="1600" dirty="0" err="1"/>
              <a:t>sia</a:t>
            </a:r>
            <a:r>
              <a:rPr lang="en-US" sz="1600" dirty="0"/>
              <a:t> </a:t>
            </a:r>
            <a:r>
              <a:rPr lang="en-US" sz="1600" dirty="0" err="1"/>
              <a:t>l’antifona</a:t>
            </a:r>
            <a:r>
              <a:rPr lang="en-US" sz="1600" dirty="0"/>
              <a:t> con </a:t>
            </a:r>
            <a:r>
              <a:rPr lang="en-US" sz="1600" dirty="0" err="1"/>
              <a:t>il</a:t>
            </a:r>
            <a:r>
              <a:rPr lang="en-US" sz="1600" dirty="0"/>
              <a:t> </a:t>
            </a:r>
            <a:r>
              <a:rPr lang="en-US" sz="1600" dirty="0" err="1"/>
              <a:t>suo</a:t>
            </a:r>
            <a:r>
              <a:rPr lang="en-US" sz="1600" dirty="0"/>
              <a:t> </a:t>
            </a:r>
            <a:r>
              <a:rPr lang="en-US" sz="1600" dirty="0" err="1"/>
              <a:t>salmo</a:t>
            </a:r>
            <a:r>
              <a:rPr lang="en-US" sz="1600" dirty="0"/>
              <a:t>, quale </a:t>
            </a:r>
            <a:r>
              <a:rPr lang="en-US" sz="1600" dirty="0" err="1"/>
              <a:t>si</a:t>
            </a:r>
            <a:r>
              <a:rPr lang="en-US" sz="1600" dirty="0"/>
              <a:t> </a:t>
            </a:r>
            <a:r>
              <a:rPr lang="en-US" sz="1600" dirty="0" err="1"/>
              <a:t>trova</a:t>
            </a:r>
            <a:r>
              <a:rPr lang="en-US" sz="1600" dirty="0"/>
              <a:t> </a:t>
            </a:r>
            <a:r>
              <a:rPr lang="en-US" sz="1600" dirty="0" err="1"/>
              <a:t>nel</a:t>
            </a:r>
            <a:r>
              <a:rPr lang="en-US" sz="1600" dirty="0"/>
              <a:t> </a:t>
            </a:r>
            <a:r>
              <a:rPr lang="en-US" sz="1600" i="1" dirty="0" err="1"/>
              <a:t>Graduale</a:t>
            </a:r>
            <a:r>
              <a:rPr lang="en-US" sz="1600" i="1" dirty="0"/>
              <a:t> </a:t>
            </a:r>
            <a:r>
              <a:rPr lang="en-US" sz="1600" i="1" dirty="0" err="1"/>
              <a:t>romanum</a:t>
            </a:r>
            <a:r>
              <a:rPr lang="en-US" sz="1600" dirty="0"/>
              <a:t> o </a:t>
            </a:r>
            <a:r>
              <a:rPr lang="en-US" sz="1600" dirty="0" err="1"/>
              <a:t>nel</a:t>
            </a:r>
            <a:r>
              <a:rPr lang="en-US" sz="1600" dirty="0"/>
              <a:t> </a:t>
            </a:r>
            <a:r>
              <a:rPr lang="en-US" sz="1600" i="1" dirty="0" err="1"/>
              <a:t>Graduale</a:t>
            </a:r>
            <a:r>
              <a:rPr lang="en-US" sz="1600" i="1" dirty="0"/>
              <a:t> simplex</a:t>
            </a:r>
            <a:r>
              <a:rPr lang="en-US" sz="1600" dirty="0"/>
              <a:t>, </a:t>
            </a:r>
            <a:r>
              <a:rPr lang="en-US" sz="1600" dirty="0" err="1"/>
              <a:t>oppure</a:t>
            </a:r>
            <a:r>
              <a:rPr lang="en-US" sz="1600" dirty="0"/>
              <a:t> un </a:t>
            </a:r>
            <a:r>
              <a:rPr lang="en-US" sz="1600" dirty="0" err="1"/>
              <a:t>altro</a:t>
            </a:r>
            <a:r>
              <a:rPr lang="en-US" sz="1600" dirty="0"/>
              <a:t> canto </a:t>
            </a:r>
            <a:r>
              <a:rPr lang="en-US" sz="1600" dirty="0" err="1"/>
              <a:t>adatto</a:t>
            </a:r>
            <a:r>
              <a:rPr lang="en-US" sz="1600" dirty="0"/>
              <a:t> </a:t>
            </a:r>
            <a:r>
              <a:rPr lang="en-US" sz="1600" dirty="0" err="1"/>
              <a:t>all’azione</a:t>
            </a:r>
            <a:r>
              <a:rPr lang="en-US" sz="1600" dirty="0"/>
              <a:t> sacra, al </a:t>
            </a:r>
            <a:r>
              <a:rPr lang="en-US" sz="1600" dirty="0" err="1"/>
              <a:t>carattere</a:t>
            </a:r>
            <a:r>
              <a:rPr lang="en-US" sz="1600" dirty="0"/>
              <a:t> del </a:t>
            </a:r>
            <a:r>
              <a:rPr lang="en-US" sz="1600" dirty="0" err="1"/>
              <a:t>giorno</a:t>
            </a:r>
            <a:r>
              <a:rPr lang="en-US" sz="1600" dirty="0"/>
              <a:t> o del tempo, e </a:t>
            </a:r>
            <a:r>
              <a:rPr lang="en-US" sz="1600" dirty="0" err="1"/>
              <a:t>il</a:t>
            </a:r>
            <a:r>
              <a:rPr lang="en-US" sz="1600" dirty="0"/>
              <a:t> cui </a:t>
            </a:r>
            <a:r>
              <a:rPr lang="en-US" sz="1600" dirty="0" err="1"/>
              <a:t>testo</a:t>
            </a:r>
            <a:r>
              <a:rPr lang="en-US" sz="1600" dirty="0"/>
              <a:t> </a:t>
            </a:r>
            <a:r>
              <a:rPr lang="en-US" sz="1600" dirty="0" err="1"/>
              <a:t>sia</a:t>
            </a:r>
            <a:r>
              <a:rPr lang="en-US" sz="1600" dirty="0"/>
              <a:t> </a:t>
            </a:r>
            <a:r>
              <a:rPr lang="en-US" sz="1600" dirty="0" err="1"/>
              <a:t>stato</a:t>
            </a:r>
            <a:r>
              <a:rPr lang="en-US" sz="1600" dirty="0"/>
              <a:t> </a:t>
            </a:r>
            <a:r>
              <a:rPr lang="en-US" sz="1600" dirty="0" err="1"/>
              <a:t>approvato</a:t>
            </a:r>
            <a:r>
              <a:rPr lang="en-US" sz="1600" dirty="0"/>
              <a:t> </a:t>
            </a:r>
            <a:r>
              <a:rPr lang="en-US" sz="1600" dirty="0" err="1"/>
              <a:t>dalla</a:t>
            </a:r>
            <a:r>
              <a:rPr lang="en-US" sz="1600" dirty="0"/>
              <a:t> </a:t>
            </a:r>
            <a:r>
              <a:rPr lang="en-US" sz="1600" dirty="0" err="1"/>
              <a:t>Conferenza</a:t>
            </a:r>
            <a:r>
              <a:rPr lang="en-US" sz="1600" dirty="0"/>
              <a:t> </a:t>
            </a:r>
            <a:r>
              <a:rPr lang="en-US" sz="1600" dirty="0" err="1"/>
              <a:t>Episcopale</a:t>
            </a:r>
            <a:r>
              <a:rPr lang="en-US" sz="1600" dirty="0"/>
              <a:t>.</a:t>
            </a:r>
            <a:endParaRPr lang="it-IT" sz="1600" dirty="0"/>
          </a:p>
          <a:p>
            <a:pPr algn="just"/>
            <a:r>
              <a:rPr lang="en-US" sz="1600" dirty="0"/>
              <a:t>Se </a:t>
            </a:r>
            <a:r>
              <a:rPr lang="en-US" sz="1600" dirty="0" err="1"/>
              <a:t>all’introito</a:t>
            </a:r>
            <a:r>
              <a:rPr lang="en-US" sz="1600" dirty="0"/>
              <a:t> non ha </a:t>
            </a:r>
            <a:r>
              <a:rPr lang="en-US" sz="1600" dirty="0" err="1"/>
              <a:t>luogo</a:t>
            </a:r>
            <a:r>
              <a:rPr lang="en-US" sz="1600" dirty="0"/>
              <a:t> </a:t>
            </a:r>
            <a:r>
              <a:rPr lang="en-US" sz="1600" dirty="0" err="1"/>
              <a:t>il</a:t>
            </a:r>
            <a:r>
              <a:rPr lang="en-US" sz="1600" dirty="0"/>
              <a:t> canto, </a:t>
            </a:r>
            <a:r>
              <a:rPr lang="en-US" sz="1600" dirty="0" err="1"/>
              <a:t>l’antifona</a:t>
            </a:r>
            <a:r>
              <a:rPr lang="en-US" sz="1600" dirty="0"/>
              <a:t> </a:t>
            </a:r>
            <a:r>
              <a:rPr lang="en-US" sz="1600" dirty="0" err="1"/>
              <a:t>proposta</a:t>
            </a:r>
            <a:r>
              <a:rPr lang="en-US" sz="1600" dirty="0"/>
              <a:t> dal </a:t>
            </a:r>
            <a:r>
              <a:rPr lang="en-US" sz="1600" dirty="0" err="1"/>
              <a:t>Messale</a:t>
            </a:r>
            <a:r>
              <a:rPr lang="en-US" sz="1600" dirty="0"/>
              <a:t> </a:t>
            </a:r>
            <a:r>
              <a:rPr lang="en-US" sz="1600" dirty="0" err="1"/>
              <a:t>romano</a:t>
            </a:r>
            <a:r>
              <a:rPr lang="en-US" sz="1600" dirty="0"/>
              <a:t> </a:t>
            </a:r>
            <a:r>
              <a:rPr lang="en-US" sz="1600" dirty="0" err="1"/>
              <a:t>viene</a:t>
            </a:r>
            <a:r>
              <a:rPr lang="en-US" sz="1600" dirty="0"/>
              <a:t> </a:t>
            </a:r>
            <a:r>
              <a:rPr lang="en-US" sz="1600" dirty="0" err="1"/>
              <a:t>letta</a:t>
            </a:r>
            <a:r>
              <a:rPr lang="en-US" sz="1600" dirty="0"/>
              <a:t> o </a:t>
            </a:r>
            <a:r>
              <a:rPr lang="en-US" sz="1600" dirty="0" err="1"/>
              <a:t>dai</a:t>
            </a:r>
            <a:r>
              <a:rPr lang="en-US" sz="1600" dirty="0"/>
              <a:t> </a:t>
            </a:r>
            <a:r>
              <a:rPr lang="en-US" sz="1600" dirty="0" err="1"/>
              <a:t>fedeli</a:t>
            </a:r>
            <a:r>
              <a:rPr lang="en-US" sz="1600" dirty="0"/>
              <a:t>, o da </a:t>
            </a:r>
            <a:r>
              <a:rPr lang="en-US" sz="1600" dirty="0" err="1"/>
              <a:t>alcuni</a:t>
            </a:r>
            <a:r>
              <a:rPr lang="en-US" sz="1600" dirty="0"/>
              <a:t> di </a:t>
            </a:r>
            <a:r>
              <a:rPr lang="en-US" sz="1600" dirty="0" err="1"/>
              <a:t>essi</a:t>
            </a:r>
            <a:r>
              <a:rPr lang="en-US" sz="1600" dirty="0"/>
              <a:t>, o dal </a:t>
            </a:r>
            <a:r>
              <a:rPr lang="en-US" sz="1600" dirty="0" err="1"/>
              <a:t>lettore</a:t>
            </a:r>
            <a:r>
              <a:rPr lang="en-US" sz="1600" dirty="0"/>
              <a:t>, o </a:t>
            </a:r>
            <a:r>
              <a:rPr lang="en-US" sz="1600" dirty="0" err="1"/>
              <a:t>altrimenti</a:t>
            </a:r>
            <a:r>
              <a:rPr lang="en-US" sz="1600" dirty="0"/>
              <a:t> </a:t>
            </a:r>
            <a:r>
              <a:rPr lang="en-US" sz="1600" dirty="0" err="1"/>
              <a:t>dallo</a:t>
            </a:r>
            <a:r>
              <a:rPr lang="en-US" sz="1600" dirty="0"/>
              <a:t> </a:t>
            </a:r>
            <a:r>
              <a:rPr lang="en-US" sz="1600" dirty="0" err="1"/>
              <a:t>stesso</a:t>
            </a:r>
            <a:r>
              <a:rPr lang="en-US" sz="1600" dirty="0"/>
              <a:t> </a:t>
            </a:r>
            <a:r>
              <a:rPr lang="en-US" sz="1600" dirty="0" err="1"/>
              <a:t>sacerdote</a:t>
            </a:r>
            <a:r>
              <a:rPr lang="en-US" sz="1600" b="1" dirty="0"/>
              <a:t> </a:t>
            </a:r>
            <a:r>
              <a:rPr lang="en-US" sz="1600" dirty="0" err="1"/>
              <a:t>che</a:t>
            </a:r>
            <a:r>
              <a:rPr lang="en-US" sz="1600" dirty="0"/>
              <a:t> </a:t>
            </a:r>
            <a:r>
              <a:rPr lang="en-US" sz="1600" dirty="0" err="1"/>
              <a:t>può</a:t>
            </a:r>
            <a:r>
              <a:rPr lang="en-US" sz="1600" dirty="0"/>
              <a:t> </a:t>
            </a:r>
            <a:r>
              <a:rPr lang="en-US" sz="1600" dirty="0" err="1"/>
              <a:t>anche</a:t>
            </a:r>
            <a:r>
              <a:rPr lang="en-US" sz="1600" b="1" dirty="0"/>
              <a:t> </a:t>
            </a:r>
            <a:r>
              <a:rPr lang="en-US" sz="1600" dirty="0" err="1"/>
              <a:t>adattarla</a:t>
            </a:r>
            <a:r>
              <a:rPr lang="en-US" sz="1600" dirty="0"/>
              <a:t> a </a:t>
            </a:r>
            <a:r>
              <a:rPr lang="en-US" sz="1600" dirty="0" err="1"/>
              <a:t>modo</a:t>
            </a:r>
            <a:r>
              <a:rPr lang="en-US" sz="1600" dirty="0"/>
              <a:t> di </a:t>
            </a:r>
            <a:r>
              <a:rPr lang="en-US" sz="1600" dirty="0" err="1"/>
              <a:t>monizione</a:t>
            </a:r>
            <a:r>
              <a:rPr lang="en-US" sz="1600" dirty="0"/>
              <a:t> </a:t>
            </a:r>
            <a:r>
              <a:rPr lang="en-US" sz="1600" dirty="0" err="1"/>
              <a:t>iniziale</a:t>
            </a:r>
            <a:r>
              <a:rPr lang="en-US" sz="1600" dirty="0"/>
              <a:t> (Cf. n. 31).</a:t>
            </a:r>
            <a:endParaRPr lang="it-IT" sz="1600" dirty="0"/>
          </a:p>
        </p:txBody>
      </p:sp>
    </p:spTree>
    <p:extLst>
      <p:ext uri="{BB962C8B-B14F-4D97-AF65-F5344CB8AC3E}">
        <p14:creationId xmlns:p14="http://schemas.microsoft.com/office/powerpoint/2010/main" val="154626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5" name="Picture 4" descr="Cathedrale-Auch-G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14" y="1095657"/>
            <a:ext cx="4620980" cy="5305698"/>
          </a:xfrm>
          <a:prstGeom prst="rect">
            <a:avLst/>
          </a:prstGeom>
        </p:spPr>
      </p:pic>
      <p:pic>
        <p:nvPicPr>
          <p:cNvPr id="3" name="Picture 2"/>
          <p:cNvPicPr>
            <a:picLocks noChangeAspect="1"/>
          </p:cNvPicPr>
          <p:nvPr/>
        </p:nvPicPr>
        <p:blipFill>
          <a:blip r:embed="rId3">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3693319"/>
          </a:xfrm>
          <a:prstGeom prst="rect">
            <a:avLst/>
          </a:prstGeom>
        </p:spPr>
        <p:txBody>
          <a:bodyPr wrap="square">
            <a:spAutoFit/>
          </a:bodyPr>
          <a:lstStyle/>
          <a:p>
            <a:r>
              <a:rPr lang="en-US" dirty="0" smtClean="0">
                <a:latin typeface="Chalkduster"/>
                <a:cs typeface="Chalkduster"/>
              </a:rPr>
              <a:t>I RITI DI INGRESSO (O DI INTRODUZIONE) IN SINTESI</a:t>
            </a:r>
          </a:p>
          <a:p>
            <a:endParaRPr lang="en-US" dirty="0" smtClean="0"/>
          </a:p>
          <a:p>
            <a:r>
              <a:rPr lang="en-US" dirty="0" smtClean="0">
                <a:solidFill>
                  <a:srgbClr val="0000FF"/>
                </a:solidFill>
              </a:rPr>
              <a:t>1. </a:t>
            </a:r>
            <a:r>
              <a:rPr lang="en-US" dirty="0" err="1" smtClean="0">
                <a:solidFill>
                  <a:srgbClr val="0000FF"/>
                </a:solidFill>
              </a:rPr>
              <a:t>introito</a:t>
            </a:r>
            <a:endParaRPr lang="en-US" dirty="0" smtClean="0">
              <a:solidFill>
                <a:srgbClr val="0000FF"/>
              </a:solidFill>
            </a:endParaRPr>
          </a:p>
          <a:p>
            <a:endParaRPr lang="en-US" dirty="0"/>
          </a:p>
          <a:p>
            <a:r>
              <a:rPr lang="en-US" dirty="0" smtClean="0"/>
              <a:t>2. </a:t>
            </a:r>
            <a:r>
              <a:rPr lang="en-US" dirty="0" err="1" smtClean="0"/>
              <a:t>saluto</a:t>
            </a:r>
            <a:endParaRPr lang="en-US" dirty="0" smtClean="0"/>
          </a:p>
          <a:p>
            <a:endParaRPr lang="en-US" dirty="0"/>
          </a:p>
          <a:p>
            <a:r>
              <a:rPr lang="en-US" dirty="0" smtClean="0"/>
              <a:t>3. </a:t>
            </a:r>
            <a:r>
              <a:rPr lang="en-US" dirty="0" err="1" smtClean="0"/>
              <a:t>atto</a:t>
            </a:r>
            <a:r>
              <a:rPr lang="en-US" dirty="0" smtClean="0"/>
              <a:t> </a:t>
            </a:r>
            <a:r>
              <a:rPr lang="en-US" dirty="0" err="1" smtClean="0"/>
              <a:t>penitenziale</a:t>
            </a:r>
            <a:endParaRPr lang="en-US" dirty="0" smtClean="0"/>
          </a:p>
          <a:p>
            <a:endParaRPr lang="en-US" dirty="0"/>
          </a:p>
          <a:p>
            <a:r>
              <a:rPr lang="en-US" dirty="0" smtClean="0"/>
              <a:t>4. </a:t>
            </a:r>
            <a:r>
              <a:rPr lang="en-US" i="1" dirty="0" smtClean="0"/>
              <a:t>Kyrie </a:t>
            </a:r>
            <a:r>
              <a:rPr lang="en-US" i="1" dirty="0" err="1" smtClean="0"/>
              <a:t>eleison</a:t>
            </a:r>
            <a:r>
              <a:rPr lang="en-US" dirty="0" smtClean="0"/>
              <a:t> </a:t>
            </a:r>
          </a:p>
          <a:p>
            <a:endParaRPr lang="en-US" dirty="0"/>
          </a:p>
          <a:p>
            <a:r>
              <a:rPr lang="en-US" dirty="0" smtClean="0"/>
              <a:t>5. </a:t>
            </a:r>
            <a:r>
              <a:rPr lang="en-US" i="1" dirty="0" smtClean="0"/>
              <a:t>Gloria in </a:t>
            </a:r>
            <a:r>
              <a:rPr lang="en-US" i="1" dirty="0" err="1" smtClean="0"/>
              <a:t>excelsis</a:t>
            </a:r>
            <a:endParaRPr lang="en-US" i="1" dirty="0" smtClean="0"/>
          </a:p>
          <a:p>
            <a:endParaRPr lang="en-US" dirty="0"/>
          </a:p>
          <a:p>
            <a:r>
              <a:rPr lang="en-US" dirty="0" smtClean="0"/>
              <a:t>6. </a:t>
            </a:r>
            <a:r>
              <a:rPr lang="en-US" dirty="0" err="1" smtClean="0"/>
              <a:t>orazione</a:t>
            </a:r>
            <a:r>
              <a:rPr lang="en-US" dirty="0" smtClean="0"/>
              <a:t> </a:t>
            </a:r>
            <a:r>
              <a:rPr lang="en-US" dirty="0"/>
              <a:t>(o </a:t>
            </a:r>
            <a:r>
              <a:rPr lang="en-US" dirty="0" err="1"/>
              <a:t>colletta</a:t>
            </a:r>
            <a:r>
              <a:rPr lang="en-US" dirty="0" smtClean="0"/>
              <a:t>)</a:t>
            </a:r>
          </a:p>
        </p:txBody>
      </p:sp>
    </p:spTree>
    <p:extLst>
      <p:ext uri="{BB962C8B-B14F-4D97-AF65-F5344CB8AC3E}">
        <p14:creationId xmlns:p14="http://schemas.microsoft.com/office/powerpoint/2010/main" val="144016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 y="0"/>
            <a:ext cx="9144001" cy="6858000"/>
          </a:xfrm>
          <a:prstGeom prst="rect">
            <a:avLst/>
          </a:prstGeom>
        </p:spPr>
      </p:pic>
      <p:pic>
        <p:nvPicPr>
          <p:cNvPr id="5" name="Picture 4"/>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26061" b="73333" l="0" r="99697"/>
                    </a14:imgEffect>
                  </a14:imgLayer>
                </a14:imgProps>
              </a:ext>
            </a:extLst>
          </a:blip>
          <a:srcRect t="20707" b="22727"/>
          <a:stretch/>
        </p:blipFill>
        <p:spPr>
          <a:xfrm>
            <a:off x="5193345" y="4449855"/>
            <a:ext cx="3508149" cy="1984408"/>
          </a:xfrm>
          <a:prstGeom prst="rect">
            <a:avLst/>
          </a:prstGeom>
        </p:spPr>
      </p:pic>
      <p:sp>
        <p:nvSpPr>
          <p:cNvPr id="2" name="Rectangle 1"/>
          <p:cNvSpPr/>
          <p:nvPr/>
        </p:nvSpPr>
        <p:spPr>
          <a:xfrm>
            <a:off x="418861" y="423882"/>
            <a:ext cx="8282633" cy="3416320"/>
          </a:xfrm>
          <a:prstGeom prst="rect">
            <a:avLst/>
          </a:prstGeom>
        </p:spPr>
        <p:txBody>
          <a:bodyPr wrap="square">
            <a:spAutoFit/>
          </a:bodyPr>
          <a:lstStyle/>
          <a:p>
            <a:r>
              <a:rPr lang="it-IT" dirty="0" smtClean="0">
                <a:latin typeface="Chalkduster"/>
                <a:cs typeface="Chalkduster"/>
              </a:rPr>
              <a:t>LE FUNZIONI RITUALI DEL CANTO D’INGRESSO</a:t>
            </a:r>
          </a:p>
          <a:p>
            <a:r>
              <a:rPr lang="it-IT" dirty="0"/>
              <a:t> </a:t>
            </a:r>
          </a:p>
          <a:p>
            <a:pPr algn="just"/>
            <a:r>
              <a:rPr lang="en-US" dirty="0"/>
              <a:t>Secondo </a:t>
            </a:r>
            <a:r>
              <a:rPr lang="en-US" dirty="0" err="1"/>
              <a:t>l’</a:t>
            </a:r>
            <a:r>
              <a:rPr lang="en-US" b="1" i="1" dirty="0" err="1"/>
              <a:t>Ordinamento</a:t>
            </a:r>
            <a:r>
              <a:rPr lang="en-US" b="1" i="1" dirty="0"/>
              <a:t> </a:t>
            </a:r>
            <a:r>
              <a:rPr lang="en-US" b="1" i="1" dirty="0" err="1"/>
              <a:t>generale</a:t>
            </a:r>
            <a:r>
              <a:rPr lang="en-US" b="1" i="1" dirty="0"/>
              <a:t> del </a:t>
            </a:r>
            <a:r>
              <a:rPr lang="en-US" b="1" i="1" dirty="0" err="1"/>
              <a:t>Messale</a:t>
            </a:r>
            <a:r>
              <a:rPr lang="en-US" b="1" i="1" dirty="0"/>
              <a:t> </a:t>
            </a:r>
            <a:r>
              <a:rPr lang="en-US" b="1" i="1" dirty="0" smtClean="0"/>
              <a:t>Romano</a:t>
            </a:r>
            <a:r>
              <a:rPr lang="en-US" dirty="0"/>
              <a:t> </a:t>
            </a:r>
            <a:r>
              <a:rPr lang="en-US" dirty="0" smtClean="0"/>
              <a:t>(n. 47) </a:t>
            </a:r>
            <a:r>
              <a:rPr lang="en-US" dirty="0"/>
              <a:t>le </a:t>
            </a:r>
            <a:r>
              <a:rPr lang="en-US" dirty="0" err="1"/>
              <a:t>funzioni</a:t>
            </a:r>
            <a:r>
              <a:rPr lang="en-US" dirty="0"/>
              <a:t> </a:t>
            </a:r>
            <a:r>
              <a:rPr lang="en-US" dirty="0" err="1"/>
              <a:t>proprie</a:t>
            </a:r>
            <a:r>
              <a:rPr lang="en-US" dirty="0"/>
              <a:t> di </a:t>
            </a:r>
            <a:r>
              <a:rPr lang="en-US" dirty="0" err="1"/>
              <a:t>questo</a:t>
            </a:r>
            <a:r>
              <a:rPr lang="en-US" dirty="0"/>
              <a:t> canto </a:t>
            </a:r>
            <a:r>
              <a:rPr lang="en-US" dirty="0" err="1"/>
              <a:t>sono</a:t>
            </a:r>
            <a:r>
              <a:rPr lang="en-US" dirty="0"/>
              <a:t> </a:t>
            </a:r>
            <a:r>
              <a:rPr lang="en-US" dirty="0" err="1"/>
              <a:t>dunque</a:t>
            </a:r>
            <a:r>
              <a:rPr lang="en-US" dirty="0"/>
              <a:t> </a:t>
            </a:r>
            <a:r>
              <a:rPr lang="en-US" dirty="0" err="1"/>
              <a:t>quattro</a:t>
            </a:r>
            <a:r>
              <a:rPr lang="en-US" dirty="0" smtClean="0"/>
              <a:t>:</a:t>
            </a:r>
          </a:p>
          <a:p>
            <a:pPr algn="just"/>
            <a:endParaRPr lang="it-IT" dirty="0"/>
          </a:p>
          <a:p>
            <a:pPr algn="just"/>
            <a:r>
              <a:rPr lang="en-US" dirty="0" smtClean="0"/>
              <a:t>1. dare </a:t>
            </a:r>
            <a:r>
              <a:rPr lang="en-US" b="1" dirty="0" err="1"/>
              <a:t>inizio</a:t>
            </a:r>
            <a:r>
              <a:rPr lang="en-US" dirty="0"/>
              <a:t> </a:t>
            </a:r>
            <a:r>
              <a:rPr lang="en-US" dirty="0" err="1"/>
              <a:t>alla</a:t>
            </a:r>
            <a:r>
              <a:rPr lang="en-US" dirty="0"/>
              <a:t> </a:t>
            </a:r>
            <a:r>
              <a:rPr lang="en-US" dirty="0" err="1"/>
              <a:t>celebrazione</a:t>
            </a:r>
            <a:r>
              <a:rPr lang="en-US" dirty="0"/>
              <a:t>; </a:t>
            </a:r>
            <a:endParaRPr lang="en-US" dirty="0" smtClean="0"/>
          </a:p>
          <a:p>
            <a:pPr algn="just"/>
            <a:endParaRPr lang="it-IT" dirty="0"/>
          </a:p>
          <a:p>
            <a:pPr algn="just"/>
            <a:r>
              <a:rPr lang="en-US" dirty="0"/>
              <a:t>2. </a:t>
            </a:r>
            <a:r>
              <a:rPr lang="en-US" dirty="0" err="1"/>
              <a:t>favorire</a:t>
            </a:r>
            <a:r>
              <a:rPr lang="en-US" dirty="0"/>
              <a:t> </a:t>
            </a:r>
            <a:r>
              <a:rPr lang="en-US" dirty="0" err="1"/>
              <a:t>l’</a:t>
            </a:r>
            <a:r>
              <a:rPr lang="en-US" b="1" dirty="0" err="1"/>
              <a:t>unione</a:t>
            </a:r>
            <a:r>
              <a:rPr lang="en-US" dirty="0"/>
              <a:t> </a:t>
            </a:r>
            <a:r>
              <a:rPr lang="en-US" dirty="0" err="1"/>
              <a:t>dei</a:t>
            </a:r>
            <a:r>
              <a:rPr lang="en-US" dirty="0"/>
              <a:t> </a:t>
            </a:r>
            <a:r>
              <a:rPr lang="en-US" dirty="0" err="1"/>
              <a:t>fedeli</a:t>
            </a:r>
            <a:r>
              <a:rPr lang="en-US" dirty="0"/>
              <a:t> </a:t>
            </a:r>
            <a:r>
              <a:rPr lang="en-US" dirty="0" err="1"/>
              <a:t>riuniti</a:t>
            </a:r>
            <a:r>
              <a:rPr lang="en-US" dirty="0"/>
              <a:t>; </a:t>
            </a:r>
            <a:endParaRPr lang="en-US" dirty="0" smtClean="0"/>
          </a:p>
          <a:p>
            <a:pPr algn="just"/>
            <a:endParaRPr lang="it-IT" dirty="0"/>
          </a:p>
          <a:p>
            <a:pPr algn="just"/>
            <a:r>
              <a:rPr lang="en-US" dirty="0"/>
              <a:t>3. </a:t>
            </a:r>
            <a:r>
              <a:rPr lang="en-US" dirty="0" err="1"/>
              <a:t>introdurre</a:t>
            </a:r>
            <a:r>
              <a:rPr lang="en-US" dirty="0"/>
              <a:t> </a:t>
            </a:r>
            <a:r>
              <a:rPr lang="en-US" dirty="0" err="1"/>
              <a:t>il</a:t>
            </a:r>
            <a:r>
              <a:rPr lang="en-US" dirty="0"/>
              <a:t> </a:t>
            </a:r>
            <a:r>
              <a:rPr lang="en-US" dirty="0" err="1"/>
              <a:t>loro</a:t>
            </a:r>
            <a:r>
              <a:rPr lang="en-US" dirty="0"/>
              <a:t> </a:t>
            </a:r>
            <a:r>
              <a:rPr lang="en-US" dirty="0" err="1"/>
              <a:t>spirito</a:t>
            </a:r>
            <a:r>
              <a:rPr lang="en-US" dirty="0"/>
              <a:t> </a:t>
            </a:r>
            <a:r>
              <a:rPr lang="en-US" dirty="0" err="1"/>
              <a:t>nel</a:t>
            </a:r>
            <a:r>
              <a:rPr lang="en-US" dirty="0"/>
              <a:t> </a:t>
            </a:r>
            <a:r>
              <a:rPr lang="en-US" b="1" dirty="0" err="1"/>
              <a:t>mistero</a:t>
            </a:r>
            <a:r>
              <a:rPr lang="en-US" dirty="0"/>
              <a:t> del tempo </a:t>
            </a:r>
            <a:r>
              <a:rPr lang="en-US" dirty="0" err="1"/>
              <a:t>liturgico</a:t>
            </a:r>
            <a:r>
              <a:rPr lang="en-US" dirty="0"/>
              <a:t> o </a:t>
            </a:r>
            <a:r>
              <a:rPr lang="en-US" dirty="0" err="1"/>
              <a:t>della</a:t>
            </a:r>
            <a:r>
              <a:rPr lang="en-US" dirty="0"/>
              <a:t> </a:t>
            </a:r>
            <a:r>
              <a:rPr lang="en-US" dirty="0" err="1"/>
              <a:t>festività</a:t>
            </a:r>
            <a:r>
              <a:rPr lang="en-US" dirty="0" smtClean="0"/>
              <a:t>;</a:t>
            </a:r>
          </a:p>
          <a:p>
            <a:pPr algn="just"/>
            <a:endParaRPr lang="it-IT" dirty="0"/>
          </a:p>
          <a:p>
            <a:pPr algn="just"/>
            <a:r>
              <a:rPr lang="en-US" dirty="0"/>
              <a:t>4. </a:t>
            </a:r>
            <a:r>
              <a:rPr lang="en-US" dirty="0" err="1"/>
              <a:t>accompagnare</a:t>
            </a:r>
            <a:r>
              <a:rPr lang="en-US" dirty="0"/>
              <a:t> la </a:t>
            </a:r>
            <a:r>
              <a:rPr lang="en-US" b="1" dirty="0" err="1"/>
              <a:t>processione</a:t>
            </a:r>
            <a:r>
              <a:rPr lang="en-US" dirty="0"/>
              <a:t> del </a:t>
            </a:r>
            <a:r>
              <a:rPr lang="en-US" dirty="0" err="1"/>
              <a:t>sacerdote</a:t>
            </a:r>
            <a:r>
              <a:rPr lang="en-US" dirty="0"/>
              <a:t> e </a:t>
            </a:r>
            <a:r>
              <a:rPr lang="en-US" dirty="0" err="1"/>
              <a:t>dei</a:t>
            </a:r>
            <a:r>
              <a:rPr lang="en-US" dirty="0"/>
              <a:t> </a:t>
            </a:r>
            <a:r>
              <a:rPr lang="en-US" dirty="0" err="1"/>
              <a:t>ministri</a:t>
            </a:r>
            <a:r>
              <a:rPr lang="en-US" dirty="0"/>
              <a:t>.</a:t>
            </a:r>
            <a:endParaRPr lang="it-IT" dirty="0"/>
          </a:p>
        </p:txBody>
      </p:sp>
    </p:spTree>
    <p:extLst>
      <p:ext uri="{BB962C8B-B14F-4D97-AF65-F5344CB8AC3E}">
        <p14:creationId xmlns:p14="http://schemas.microsoft.com/office/powerpoint/2010/main" val="197773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3693319"/>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0000FF"/>
                </a:solidFill>
                <a:latin typeface="Chalkduster"/>
                <a:cs typeface="Chalkduster"/>
              </a:rPr>
              <a:t>1</a:t>
            </a:r>
          </a:p>
          <a:p>
            <a:r>
              <a:rPr lang="it-IT" b="1" i="1" dirty="0" smtClean="0"/>
              <a:t>DARE INIZIO ALLA CELEBRAZIONE</a:t>
            </a:r>
          </a:p>
          <a:p>
            <a:r>
              <a:rPr lang="it-IT" dirty="0"/>
              <a:t> </a:t>
            </a:r>
          </a:p>
          <a:p>
            <a:pPr algn="just"/>
            <a:r>
              <a:rPr lang="it-IT" dirty="0"/>
              <a:t>«Un autore contemporaneo (G. Steiner, </a:t>
            </a:r>
            <a:r>
              <a:rPr lang="it-IT" i="1" dirty="0"/>
              <a:t>Grammatiche della creazione</a:t>
            </a:r>
            <a:r>
              <a:rPr lang="it-IT" dirty="0"/>
              <a:t>) dice che oggi non abbiamo più “inizi”. Una volta i monaci, quando scrivevano la prima lettera di un codice, la miniavano perché per loro l’inizio era “uno </a:t>
            </a:r>
            <a:r>
              <a:rPr lang="it-IT" dirty="0" smtClean="0"/>
              <a:t>squillo </a:t>
            </a:r>
            <a:r>
              <a:rPr lang="it-IT" dirty="0"/>
              <a:t>di tromba”. Le nostre liturgie d’ingresso possono essere paragonate a quegli “squilli di tromba” che erano le lettere miniate in apertura dei codici? Nel nostro mondo occidentale i nostri riflessi sono orientati verso il tramonto, siamo – appunto – occidentali. Una stanchezza profonda caratterizza lo spirito della nostra epoca. Sono più frequenti gli annunci che testimoniano la vicinanza del momento del congedo. Arriviamo tardi ai riti d’inizio, ma siamo veloci, tanto da anticiparli, ai riti di congedo, nella liturgia e nella vita» </a:t>
            </a:r>
            <a:r>
              <a:rPr lang="en-US" dirty="0"/>
              <a:t>[</a:t>
            </a:r>
            <a:r>
              <a:rPr lang="en-US" cap="small" dirty="0" err="1"/>
              <a:t>Busani</a:t>
            </a:r>
            <a:r>
              <a:rPr lang="en-US" dirty="0"/>
              <a:t> 2005, p. 190</a:t>
            </a:r>
            <a:r>
              <a:rPr lang="en-US" dirty="0" smtClean="0"/>
              <a:t>]</a:t>
            </a:r>
            <a:r>
              <a:rPr lang="it-IT" dirty="0"/>
              <a:t>.</a:t>
            </a:r>
          </a:p>
        </p:txBody>
      </p:sp>
    </p:spTree>
    <p:extLst>
      <p:ext uri="{BB962C8B-B14F-4D97-AF65-F5344CB8AC3E}">
        <p14:creationId xmlns:p14="http://schemas.microsoft.com/office/powerpoint/2010/main" val="245422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alphaModFix amt="20000"/>
          </a:blip>
          <a:stretch>
            <a:fillRect/>
          </a:stretch>
        </p:blipFill>
        <p:spPr>
          <a:xfrm>
            <a:off x="-1" y="0"/>
            <a:ext cx="9144001" cy="6858000"/>
          </a:xfrm>
          <a:prstGeom prst="rect">
            <a:avLst/>
          </a:prstGeom>
        </p:spPr>
      </p:pic>
      <p:sp>
        <p:nvSpPr>
          <p:cNvPr id="2" name="Rectangle 1"/>
          <p:cNvSpPr/>
          <p:nvPr/>
        </p:nvSpPr>
        <p:spPr>
          <a:xfrm>
            <a:off x="418861" y="423882"/>
            <a:ext cx="8282633" cy="646331"/>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0000FF"/>
                </a:solidFill>
                <a:latin typeface="Chalkduster"/>
                <a:cs typeface="Chalkduster"/>
              </a:rPr>
              <a:t>1</a:t>
            </a:r>
          </a:p>
          <a:p>
            <a:r>
              <a:rPr lang="it-IT" b="1" i="1" dirty="0" smtClean="0"/>
              <a:t>DARE INIZIO ALLA CELEBRAZIONE</a:t>
            </a:r>
          </a:p>
        </p:txBody>
      </p:sp>
      <p:sp>
        <p:nvSpPr>
          <p:cNvPr id="3" name="Rectangle 2"/>
          <p:cNvSpPr/>
          <p:nvPr/>
        </p:nvSpPr>
        <p:spPr>
          <a:xfrm>
            <a:off x="418861" y="2134362"/>
            <a:ext cx="2566811" cy="1200329"/>
          </a:xfrm>
          <a:prstGeom prst="rect">
            <a:avLst/>
          </a:prstGeom>
        </p:spPr>
        <p:txBody>
          <a:bodyPr wrap="square">
            <a:spAutoFit/>
          </a:bodyPr>
          <a:lstStyle/>
          <a:p>
            <a:pPr algn="ctr"/>
            <a:r>
              <a:rPr lang="it-IT" b="1" dirty="0" smtClean="0"/>
              <a:t>1</a:t>
            </a:r>
          </a:p>
          <a:p>
            <a:pPr algn="ctr"/>
            <a:r>
              <a:rPr lang="it-IT" dirty="0" smtClean="0"/>
              <a:t>Il canto d’ingresso </a:t>
            </a:r>
          </a:p>
          <a:p>
            <a:pPr algn="ctr"/>
            <a:r>
              <a:rPr lang="it-IT" dirty="0" smtClean="0"/>
              <a:t>come </a:t>
            </a:r>
            <a:r>
              <a:rPr lang="it-IT" i="1" dirty="0" smtClean="0"/>
              <a:t>rottura</a:t>
            </a:r>
          </a:p>
          <a:p>
            <a:endParaRPr lang="it-IT" dirty="0" smtClean="0"/>
          </a:p>
        </p:txBody>
      </p:sp>
      <p:sp>
        <p:nvSpPr>
          <p:cNvPr id="4" name="Rectangle 3"/>
          <p:cNvSpPr/>
          <p:nvPr/>
        </p:nvSpPr>
        <p:spPr>
          <a:xfrm>
            <a:off x="3261076" y="2134362"/>
            <a:ext cx="2566811" cy="923330"/>
          </a:xfrm>
          <a:prstGeom prst="rect">
            <a:avLst/>
          </a:prstGeom>
        </p:spPr>
        <p:txBody>
          <a:bodyPr wrap="square">
            <a:spAutoFit/>
          </a:bodyPr>
          <a:lstStyle/>
          <a:p>
            <a:pPr algn="ctr"/>
            <a:r>
              <a:rPr lang="it-IT" b="1" dirty="0" smtClean="0"/>
              <a:t>2</a:t>
            </a:r>
            <a:endParaRPr lang="it-IT" b="1" dirty="0"/>
          </a:p>
          <a:p>
            <a:pPr algn="ctr"/>
            <a:r>
              <a:rPr lang="it-IT" dirty="0" smtClean="0"/>
              <a:t>Il canto d’ingresso </a:t>
            </a:r>
          </a:p>
          <a:p>
            <a:pPr algn="ctr"/>
            <a:r>
              <a:rPr lang="it-IT" dirty="0" smtClean="0"/>
              <a:t>come </a:t>
            </a:r>
            <a:r>
              <a:rPr lang="it-IT" i="1" dirty="0" smtClean="0"/>
              <a:t>soglia</a:t>
            </a:r>
          </a:p>
        </p:txBody>
      </p:sp>
      <p:sp>
        <p:nvSpPr>
          <p:cNvPr id="5" name="Rectangle 4"/>
          <p:cNvSpPr/>
          <p:nvPr/>
        </p:nvSpPr>
        <p:spPr>
          <a:xfrm>
            <a:off x="6134681" y="2134362"/>
            <a:ext cx="2566812" cy="923330"/>
          </a:xfrm>
          <a:prstGeom prst="rect">
            <a:avLst/>
          </a:prstGeom>
        </p:spPr>
        <p:txBody>
          <a:bodyPr wrap="square">
            <a:spAutoFit/>
          </a:bodyPr>
          <a:lstStyle/>
          <a:p>
            <a:pPr algn="ctr"/>
            <a:r>
              <a:rPr lang="it-IT" b="1" dirty="0" smtClean="0"/>
              <a:t>3</a:t>
            </a:r>
          </a:p>
          <a:p>
            <a:pPr algn="ctr"/>
            <a:r>
              <a:rPr lang="it-IT" dirty="0" smtClean="0"/>
              <a:t>Il canto d’ingresso</a:t>
            </a:r>
          </a:p>
          <a:p>
            <a:pPr algn="ctr"/>
            <a:r>
              <a:rPr lang="it-IT" dirty="0" smtClean="0"/>
              <a:t>come </a:t>
            </a:r>
            <a:r>
              <a:rPr lang="it-IT" i="1" dirty="0" smtClean="0"/>
              <a:t>invito</a:t>
            </a:r>
          </a:p>
        </p:txBody>
      </p:sp>
      <p:pic>
        <p:nvPicPr>
          <p:cNvPr id="6" name="Picture 5"/>
          <p:cNvPicPr>
            <a:picLocks noChangeAspect="1"/>
          </p:cNvPicPr>
          <p:nvPr/>
        </p:nvPicPr>
        <p:blipFill rotWithShape="1">
          <a:blip r:embed="rId3"/>
          <a:srcRect l="31613" r="5320"/>
          <a:stretch/>
        </p:blipFill>
        <p:spPr>
          <a:xfrm>
            <a:off x="418861" y="3386667"/>
            <a:ext cx="2566811" cy="3052424"/>
          </a:xfrm>
          <a:prstGeom prst="rect">
            <a:avLst/>
          </a:prstGeom>
        </p:spPr>
      </p:pic>
      <p:pic>
        <p:nvPicPr>
          <p:cNvPr id="8" name="Picture 7" descr="Duomo_Gemona_Porta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187" y="3386667"/>
            <a:ext cx="2566811" cy="3052424"/>
          </a:xfrm>
          <a:prstGeom prst="rect">
            <a:avLst/>
          </a:prstGeom>
        </p:spPr>
      </p:pic>
      <p:pic>
        <p:nvPicPr>
          <p:cNvPr id="9" name="Picture 8"/>
          <p:cNvPicPr>
            <a:picLocks noChangeAspect="1"/>
          </p:cNvPicPr>
          <p:nvPr/>
        </p:nvPicPr>
        <p:blipFill rotWithShape="1">
          <a:blip r:embed="rId5"/>
          <a:srcRect l="9043" r="9926"/>
          <a:stretch/>
        </p:blipFill>
        <p:spPr>
          <a:xfrm>
            <a:off x="6134681" y="3386667"/>
            <a:ext cx="2566812" cy="3052424"/>
          </a:xfrm>
          <a:prstGeom prst="rect">
            <a:avLst/>
          </a:prstGeom>
        </p:spPr>
      </p:pic>
    </p:spTree>
    <p:extLst>
      <p:ext uri="{BB962C8B-B14F-4D97-AF65-F5344CB8AC3E}">
        <p14:creationId xmlns:p14="http://schemas.microsoft.com/office/powerpoint/2010/main" val="318589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0000"/>
          </a:blip>
          <a:stretch>
            <a:fillRect/>
          </a:stretch>
        </p:blipFill>
        <p:spPr>
          <a:xfrm>
            <a:off x="-1" y="0"/>
            <a:ext cx="9144001" cy="6858000"/>
          </a:xfrm>
          <a:prstGeom prst="rect">
            <a:avLst/>
          </a:prstGeom>
          <a:solidFill>
            <a:schemeClr val="accent1">
              <a:lumMod val="20000"/>
              <a:lumOff val="80000"/>
            </a:schemeClr>
          </a:solidFill>
        </p:spPr>
      </p:pic>
      <p:sp>
        <p:nvSpPr>
          <p:cNvPr id="2" name="Rectangle 1"/>
          <p:cNvSpPr/>
          <p:nvPr/>
        </p:nvSpPr>
        <p:spPr>
          <a:xfrm>
            <a:off x="418861" y="423882"/>
            <a:ext cx="8282633" cy="6093974"/>
          </a:xfrm>
          <a:prstGeom prst="rect">
            <a:avLst/>
          </a:prstGeom>
        </p:spPr>
        <p:txBody>
          <a:bodyPr wrap="square">
            <a:spAutoFit/>
          </a:bodyPr>
          <a:lstStyle/>
          <a:p>
            <a:r>
              <a:rPr lang="it-IT" dirty="0" smtClean="0">
                <a:latin typeface="Chalkduster"/>
                <a:cs typeface="Chalkduster"/>
              </a:rPr>
              <a:t>I CARATTERI RITUALI DEL CANTO D’INGRESSO / </a:t>
            </a:r>
            <a:r>
              <a:rPr lang="it-IT" dirty="0" smtClean="0">
                <a:solidFill>
                  <a:srgbClr val="0000FF"/>
                </a:solidFill>
                <a:latin typeface="Chalkduster"/>
                <a:cs typeface="Chalkduster"/>
              </a:rPr>
              <a:t>1</a:t>
            </a:r>
          </a:p>
          <a:p>
            <a:r>
              <a:rPr lang="it-IT" b="1" i="1" dirty="0" smtClean="0"/>
              <a:t>DARE INIZIO ALLA CELEBRAZIONE</a:t>
            </a:r>
          </a:p>
          <a:p>
            <a:r>
              <a:rPr lang="it-IT" dirty="0"/>
              <a:t> </a:t>
            </a:r>
          </a:p>
          <a:p>
            <a:pPr algn="just"/>
            <a:r>
              <a:rPr lang="en-US" sz="1400" b="1" dirty="0"/>
              <a:t>1.1. Il canto </a:t>
            </a:r>
            <a:r>
              <a:rPr lang="en-US" sz="1400" b="1" dirty="0" err="1"/>
              <a:t>d’ingresso</a:t>
            </a:r>
            <a:r>
              <a:rPr lang="en-US" sz="1400" b="1" dirty="0"/>
              <a:t> come </a:t>
            </a:r>
            <a:r>
              <a:rPr lang="en-US" sz="1400" b="1" i="1" dirty="0" err="1"/>
              <a:t>rottura</a:t>
            </a:r>
            <a:r>
              <a:rPr lang="en-US" sz="1400" b="1" dirty="0"/>
              <a:t>.</a:t>
            </a:r>
            <a:r>
              <a:rPr lang="en-US" sz="1400" dirty="0"/>
              <a:t> </a:t>
            </a:r>
            <a:r>
              <a:rPr lang="en-US" sz="1400" dirty="0" err="1"/>
              <a:t>Attraverso</a:t>
            </a:r>
            <a:r>
              <a:rPr lang="en-US" sz="1400" dirty="0"/>
              <a:t> </a:t>
            </a:r>
            <a:r>
              <a:rPr lang="en-US" sz="1400" dirty="0" err="1"/>
              <a:t>il</a:t>
            </a:r>
            <a:r>
              <a:rPr lang="en-US" sz="1400" dirty="0"/>
              <a:t> </a:t>
            </a:r>
            <a:r>
              <a:rPr lang="en-US" sz="1400" dirty="0" err="1"/>
              <a:t>codice</a:t>
            </a:r>
            <a:r>
              <a:rPr lang="en-US" sz="1400" dirty="0"/>
              <a:t> musicale </a:t>
            </a:r>
            <a:r>
              <a:rPr lang="en-US" sz="1400" dirty="0" err="1"/>
              <a:t>noi</a:t>
            </a:r>
            <a:r>
              <a:rPr lang="en-US" sz="1400" dirty="0"/>
              <a:t> </a:t>
            </a:r>
            <a:r>
              <a:rPr lang="en-US" sz="1400" dirty="0" err="1"/>
              <a:t>diciamo</a:t>
            </a:r>
            <a:r>
              <a:rPr lang="en-US" sz="1400" dirty="0"/>
              <a:t> </a:t>
            </a:r>
            <a:r>
              <a:rPr lang="it-IT" sz="1400" dirty="0"/>
              <a:t>qualcosa di diverso e di gratuito rispetto alla quotidianità; interrompo un certo tipo di tempo della mia vita ed entro in un altro tipo di tempo. </a:t>
            </a:r>
          </a:p>
          <a:p>
            <a:pPr algn="just"/>
            <a:r>
              <a:rPr lang="en-US" sz="1400" dirty="0"/>
              <a:t>«La voce di un </a:t>
            </a:r>
            <a:r>
              <a:rPr lang="en-US" sz="1400" dirty="0" err="1"/>
              <a:t>altro</a:t>
            </a:r>
            <a:r>
              <a:rPr lang="en-US" sz="1400" dirty="0"/>
              <a:t> </a:t>
            </a:r>
            <a:r>
              <a:rPr lang="en-US" sz="1400" dirty="0" err="1"/>
              <a:t>che</a:t>
            </a:r>
            <a:r>
              <a:rPr lang="en-US" sz="1400" dirty="0"/>
              <a:t> </a:t>
            </a:r>
            <a:r>
              <a:rPr lang="en-US" sz="1400" dirty="0" err="1"/>
              <a:t>chiama</a:t>
            </a:r>
            <a:r>
              <a:rPr lang="en-US" sz="1400" dirty="0"/>
              <a:t> opera </a:t>
            </a:r>
            <a:r>
              <a:rPr lang="en-US" sz="1400" dirty="0" err="1"/>
              <a:t>sempre</a:t>
            </a:r>
            <a:r>
              <a:rPr lang="en-US" sz="1400" dirty="0"/>
              <a:t> </a:t>
            </a:r>
            <a:r>
              <a:rPr lang="en-US" sz="1400" dirty="0" err="1"/>
              <a:t>una</a:t>
            </a:r>
            <a:r>
              <a:rPr lang="en-US" sz="1400" dirty="0"/>
              <a:t> forma </a:t>
            </a:r>
            <a:r>
              <a:rPr lang="en-US" sz="1400" dirty="0" err="1"/>
              <a:t>d’interruzione</a:t>
            </a:r>
            <a:r>
              <a:rPr lang="en-US" sz="1400" dirty="0"/>
              <a:t> </a:t>
            </a:r>
            <a:r>
              <a:rPr lang="en-US" sz="1400" dirty="0" err="1"/>
              <a:t>della</a:t>
            </a:r>
            <a:r>
              <a:rPr lang="en-US" sz="1400" dirty="0"/>
              <a:t> vita </a:t>
            </a:r>
            <a:r>
              <a:rPr lang="en-US" sz="1400" dirty="0" err="1"/>
              <a:t>nel</a:t>
            </a:r>
            <a:r>
              <a:rPr lang="en-US" sz="1400" dirty="0"/>
              <a:t> </a:t>
            </a:r>
            <a:r>
              <a:rPr lang="en-US" sz="1400" dirty="0" err="1"/>
              <a:t>suo</a:t>
            </a:r>
            <a:r>
              <a:rPr lang="en-US" sz="1400" dirty="0"/>
              <a:t> </a:t>
            </a:r>
            <a:r>
              <a:rPr lang="en-US" sz="1400" dirty="0" err="1"/>
              <a:t>percorso</a:t>
            </a:r>
            <a:r>
              <a:rPr lang="en-US" sz="1400" dirty="0"/>
              <a:t> </a:t>
            </a:r>
            <a:r>
              <a:rPr lang="en-US" sz="1400" dirty="0" err="1"/>
              <a:t>ordinario</a:t>
            </a:r>
            <a:r>
              <a:rPr lang="en-US" sz="1400" dirty="0"/>
              <a:t>, </a:t>
            </a:r>
            <a:r>
              <a:rPr lang="en-US" sz="1400" dirty="0" err="1"/>
              <a:t>istituisce</a:t>
            </a:r>
            <a:r>
              <a:rPr lang="en-US" sz="1400" dirty="0"/>
              <a:t> </a:t>
            </a:r>
            <a:r>
              <a:rPr lang="en-US" sz="1400" dirty="0" err="1"/>
              <a:t>una</a:t>
            </a:r>
            <a:r>
              <a:rPr lang="en-US" sz="1400" dirty="0"/>
              <a:t> </a:t>
            </a:r>
            <a:r>
              <a:rPr lang="en-US" sz="1400" dirty="0" err="1"/>
              <a:t>rottura</a:t>
            </a:r>
            <a:r>
              <a:rPr lang="en-US" sz="1400" dirty="0"/>
              <a:t> </a:t>
            </a:r>
            <a:r>
              <a:rPr lang="en-US" sz="1400" dirty="0" err="1"/>
              <a:t>dell’immediatezza</a:t>
            </a:r>
            <a:r>
              <a:rPr lang="en-US" sz="1400" dirty="0"/>
              <a:t> e </a:t>
            </a:r>
            <a:r>
              <a:rPr lang="en-US" sz="1400" dirty="0" err="1"/>
              <a:t>si</a:t>
            </a:r>
            <a:r>
              <a:rPr lang="en-US" sz="1400" dirty="0"/>
              <a:t> pone come </a:t>
            </a:r>
            <a:r>
              <a:rPr lang="en-US" sz="1400" dirty="0" err="1"/>
              <a:t>contraddizione</a:t>
            </a:r>
            <a:r>
              <a:rPr lang="en-US" sz="1400" dirty="0"/>
              <a:t> di </a:t>
            </a:r>
            <a:r>
              <a:rPr lang="en-US" sz="1400" dirty="0" err="1"/>
              <a:t>ogni</a:t>
            </a:r>
            <a:r>
              <a:rPr lang="en-US" sz="1400" dirty="0"/>
              <a:t> </a:t>
            </a:r>
            <a:r>
              <a:rPr lang="en-US" sz="1400" dirty="0" err="1"/>
              <a:t>tipo</a:t>
            </a:r>
            <a:r>
              <a:rPr lang="en-US" sz="1400" dirty="0"/>
              <a:t> di </a:t>
            </a:r>
            <a:r>
              <a:rPr lang="en-US" sz="1400" dirty="0" err="1"/>
              <a:t>rapporto</a:t>
            </a:r>
            <a:r>
              <a:rPr lang="en-US" sz="1400" dirty="0"/>
              <a:t> </a:t>
            </a:r>
            <a:r>
              <a:rPr lang="en-US" sz="1400" dirty="0" err="1"/>
              <a:t>fusionale</a:t>
            </a:r>
            <a:r>
              <a:rPr lang="en-US" sz="1400" dirty="0"/>
              <a:t>. Il </a:t>
            </a:r>
            <a:r>
              <a:rPr lang="en-US" sz="1400" dirty="0" err="1"/>
              <a:t>singolo</a:t>
            </a:r>
            <a:r>
              <a:rPr lang="en-US" sz="1400" dirty="0"/>
              <a:t> </a:t>
            </a:r>
            <a:r>
              <a:rPr lang="en-US" sz="1400" dirty="0" err="1"/>
              <a:t>è</a:t>
            </a:r>
            <a:r>
              <a:rPr lang="en-US" sz="1400" dirty="0"/>
              <a:t> </a:t>
            </a:r>
            <a:r>
              <a:rPr lang="en-US" sz="1400" dirty="0" err="1"/>
              <a:t>distolto</a:t>
            </a:r>
            <a:r>
              <a:rPr lang="en-US" sz="1400" dirty="0"/>
              <a:t> </a:t>
            </a:r>
            <a:r>
              <a:rPr lang="en-US" sz="1400" dirty="0" err="1"/>
              <a:t>dai</a:t>
            </a:r>
            <a:r>
              <a:rPr lang="en-US" sz="1400" dirty="0"/>
              <a:t> </a:t>
            </a:r>
            <a:r>
              <a:rPr lang="en-US" sz="1400" dirty="0" err="1"/>
              <a:t>suoi</a:t>
            </a:r>
            <a:r>
              <a:rPr lang="en-US" sz="1400" dirty="0"/>
              <a:t> </a:t>
            </a:r>
            <a:r>
              <a:rPr lang="en-US" sz="1400" dirty="0" err="1"/>
              <a:t>pensieri</a:t>
            </a:r>
            <a:r>
              <a:rPr lang="en-US" sz="1400" dirty="0"/>
              <a:t>, dal </a:t>
            </a:r>
            <a:r>
              <a:rPr lang="en-US" sz="1400" dirty="0" err="1"/>
              <a:t>suo</a:t>
            </a:r>
            <a:r>
              <a:rPr lang="en-US" sz="1400" dirty="0"/>
              <a:t> piccolo </a:t>
            </a:r>
            <a:r>
              <a:rPr lang="en-US" sz="1400" dirty="0" err="1"/>
              <a:t>mondo</a:t>
            </a:r>
            <a:r>
              <a:rPr lang="en-US" sz="1400" dirty="0"/>
              <a:t>, </a:t>
            </a:r>
            <a:r>
              <a:rPr lang="en-US" sz="1400" dirty="0" err="1"/>
              <a:t>è</a:t>
            </a:r>
            <a:r>
              <a:rPr lang="en-US" sz="1400" dirty="0"/>
              <a:t> </a:t>
            </a:r>
            <a:r>
              <a:rPr lang="en-US" sz="1400" dirty="0" err="1"/>
              <a:t>scombussolato</a:t>
            </a:r>
            <a:r>
              <a:rPr lang="en-US" sz="1400" dirty="0"/>
              <a:t>, </a:t>
            </a:r>
            <a:r>
              <a:rPr lang="en-US" sz="1400" dirty="0" err="1"/>
              <a:t>messo</a:t>
            </a:r>
            <a:r>
              <a:rPr lang="en-US" sz="1400" dirty="0"/>
              <a:t> in </a:t>
            </a:r>
            <a:r>
              <a:rPr lang="en-US" sz="1400" dirty="0" err="1"/>
              <a:t>movimento</a:t>
            </a:r>
            <a:r>
              <a:rPr lang="en-US" sz="1400" dirty="0"/>
              <a:t>, </a:t>
            </a:r>
            <a:r>
              <a:rPr lang="en-US" sz="1400" dirty="0" err="1"/>
              <a:t>restituito</a:t>
            </a:r>
            <a:r>
              <a:rPr lang="en-US" sz="1400" dirty="0"/>
              <a:t> </a:t>
            </a:r>
            <a:r>
              <a:rPr lang="en-US" sz="1400" dirty="0" err="1"/>
              <a:t>alla</a:t>
            </a:r>
            <a:r>
              <a:rPr lang="en-US" sz="1400" dirty="0"/>
              <a:t> </a:t>
            </a:r>
            <a:r>
              <a:rPr lang="en-US" sz="1400" dirty="0" err="1"/>
              <a:t>sua</a:t>
            </a:r>
            <a:r>
              <a:rPr lang="en-US" sz="1400" dirty="0"/>
              <a:t> </a:t>
            </a:r>
            <a:r>
              <a:rPr lang="en-US" sz="1400" dirty="0" err="1"/>
              <a:t>condizione</a:t>
            </a:r>
            <a:r>
              <a:rPr lang="en-US" sz="1400" dirty="0"/>
              <a:t> di </a:t>
            </a:r>
            <a:r>
              <a:rPr lang="en-US" sz="1400" dirty="0" err="1"/>
              <a:t>pellegrino</a:t>
            </a:r>
            <a:r>
              <a:rPr lang="en-US" sz="1400" dirty="0"/>
              <a:t>. </a:t>
            </a:r>
            <a:r>
              <a:rPr lang="en-US" sz="1400" dirty="0" err="1"/>
              <a:t>È</a:t>
            </a:r>
            <a:r>
              <a:rPr lang="en-US" sz="1400" dirty="0"/>
              <a:t> </a:t>
            </a:r>
            <a:r>
              <a:rPr lang="en-US" sz="1400" dirty="0" err="1"/>
              <a:t>posto</a:t>
            </a:r>
            <a:r>
              <a:rPr lang="en-US" sz="1400" dirty="0"/>
              <a:t> </a:t>
            </a:r>
            <a:r>
              <a:rPr lang="en-US" sz="1400" dirty="0" err="1"/>
              <a:t>oltre</a:t>
            </a:r>
            <a:r>
              <a:rPr lang="en-US" sz="1400" dirty="0"/>
              <a:t> </a:t>
            </a:r>
            <a:r>
              <a:rPr lang="en-US" sz="1400" dirty="0" err="1"/>
              <a:t>l’io</a:t>
            </a:r>
            <a:r>
              <a:rPr lang="en-US" sz="1400" dirty="0"/>
              <a:t> e </a:t>
            </a:r>
            <a:r>
              <a:rPr lang="en-US" sz="1400" dirty="0" err="1"/>
              <a:t>chiamato</a:t>
            </a:r>
            <a:r>
              <a:rPr lang="en-US" sz="1400" dirty="0"/>
              <a:t> a </a:t>
            </a:r>
            <a:r>
              <a:rPr lang="en-US" sz="1400" dirty="0" err="1"/>
              <a:t>esporsi</a:t>
            </a:r>
            <a:r>
              <a:rPr lang="en-US" sz="1400" dirty="0"/>
              <a:t> ad </a:t>
            </a:r>
            <a:r>
              <a:rPr lang="en-US" sz="1400" dirty="0" err="1"/>
              <a:t>altri</a:t>
            </a:r>
            <a:r>
              <a:rPr lang="en-US" sz="1400" dirty="0"/>
              <a:t> </a:t>
            </a:r>
            <a:r>
              <a:rPr lang="en-US" sz="1400" dirty="0" err="1"/>
              <a:t>tu.</a:t>
            </a:r>
            <a:r>
              <a:rPr lang="en-US" sz="1400" dirty="0"/>
              <a:t> Si </a:t>
            </a:r>
            <a:r>
              <a:rPr lang="en-US" sz="1400" dirty="0" err="1"/>
              <a:t>tratta</a:t>
            </a:r>
            <a:r>
              <a:rPr lang="en-US" sz="1400" dirty="0"/>
              <a:t> di </a:t>
            </a:r>
            <a:r>
              <a:rPr lang="en-US" sz="1400" dirty="0" err="1"/>
              <a:t>una</a:t>
            </a:r>
            <a:r>
              <a:rPr lang="en-US" sz="1400" dirty="0"/>
              <a:t> </a:t>
            </a:r>
            <a:r>
              <a:rPr lang="en-US" sz="1400" dirty="0" err="1"/>
              <a:t>reale</a:t>
            </a:r>
            <a:r>
              <a:rPr lang="en-US" sz="1400" dirty="0"/>
              <a:t> </a:t>
            </a:r>
            <a:r>
              <a:rPr lang="en-US" sz="1400" dirty="0" err="1"/>
              <a:t>separazione</a:t>
            </a:r>
            <a:r>
              <a:rPr lang="en-US" sz="1400" dirty="0"/>
              <a:t> </a:t>
            </a:r>
            <a:r>
              <a:rPr lang="en-US" sz="1400" dirty="0" err="1"/>
              <a:t>che</a:t>
            </a:r>
            <a:r>
              <a:rPr lang="en-US" sz="1400" dirty="0"/>
              <a:t> </a:t>
            </a:r>
            <a:r>
              <a:rPr lang="en-US" sz="1400" dirty="0" err="1"/>
              <a:t>libera</a:t>
            </a:r>
            <a:r>
              <a:rPr lang="en-US" sz="1400" dirty="0"/>
              <a:t> </a:t>
            </a:r>
            <a:r>
              <a:rPr lang="en-US" sz="1400" dirty="0" err="1"/>
              <a:t>nell’io</a:t>
            </a:r>
            <a:r>
              <a:rPr lang="en-US" sz="1400" dirty="0"/>
              <a:t> </a:t>
            </a:r>
            <a:r>
              <a:rPr lang="en-US" sz="1400" dirty="0" err="1"/>
              <a:t>uno</a:t>
            </a:r>
            <a:r>
              <a:rPr lang="en-US" sz="1400" dirty="0"/>
              <a:t> </a:t>
            </a:r>
            <a:r>
              <a:rPr lang="en-US" sz="1400" dirty="0" err="1"/>
              <a:t>spazio</a:t>
            </a:r>
            <a:r>
              <a:rPr lang="en-US" sz="1400" dirty="0"/>
              <a:t> per </a:t>
            </a:r>
            <a:r>
              <a:rPr lang="en-US" sz="1400" dirty="0" err="1"/>
              <a:t>l’altro</a:t>
            </a:r>
            <a:r>
              <a:rPr lang="en-US" sz="1400" dirty="0"/>
              <a:t>» [</a:t>
            </a:r>
            <a:r>
              <a:rPr lang="en-US" sz="1400" cap="small" dirty="0" err="1"/>
              <a:t>Busani</a:t>
            </a:r>
            <a:r>
              <a:rPr lang="en-US" sz="1400" dirty="0"/>
              <a:t> 2011, p. 260]. </a:t>
            </a:r>
            <a:endParaRPr lang="en-US" sz="1400" dirty="0" smtClean="0"/>
          </a:p>
          <a:p>
            <a:pPr algn="just"/>
            <a:endParaRPr lang="it-IT" sz="1400" dirty="0"/>
          </a:p>
          <a:p>
            <a:pPr algn="just"/>
            <a:r>
              <a:rPr lang="it-IT" sz="1400" b="1" dirty="0"/>
              <a:t>1.2. Il canto d’ingresso come </a:t>
            </a:r>
            <a:r>
              <a:rPr lang="it-IT" sz="1400" b="1" i="1" dirty="0"/>
              <a:t>soglia</a:t>
            </a:r>
            <a:r>
              <a:rPr lang="it-IT" sz="1400" b="1" dirty="0"/>
              <a:t>.</a:t>
            </a:r>
            <a:r>
              <a:rPr lang="it-IT" sz="1400" dirty="0"/>
              <a:t> Il canto di </a:t>
            </a:r>
            <a:r>
              <a:rPr lang="it-IT" sz="1400" dirty="0" smtClean="0"/>
              <a:t>ingresso </a:t>
            </a:r>
            <a:r>
              <a:rPr lang="it-IT" sz="1400" dirty="0"/>
              <a:t>è la </a:t>
            </a:r>
            <a:r>
              <a:rPr lang="it-IT" sz="1400" i="1" dirty="0"/>
              <a:t>porta</a:t>
            </a:r>
            <a:r>
              <a:rPr lang="it-IT" sz="1400" dirty="0"/>
              <a:t> che ci fa entrare </a:t>
            </a:r>
            <a:r>
              <a:rPr lang="it-IT" sz="1400" dirty="0" err="1"/>
              <a:t>ettivamente</a:t>
            </a:r>
            <a:r>
              <a:rPr lang="it-IT" sz="1400" dirty="0"/>
              <a:t> nella celebrazione.</a:t>
            </a:r>
          </a:p>
          <a:p>
            <a:pPr algn="just"/>
            <a:r>
              <a:rPr lang="it-IT" sz="1400" dirty="0"/>
              <a:t>«</a:t>
            </a:r>
            <a:r>
              <a:rPr lang="en-US" sz="1400" dirty="0" err="1"/>
              <a:t>Nella</a:t>
            </a:r>
            <a:r>
              <a:rPr lang="en-US" sz="1400" dirty="0"/>
              <a:t> </a:t>
            </a:r>
            <a:r>
              <a:rPr lang="en-US" sz="1400" dirty="0" err="1"/>
              <a:t>costruzione</a:t>
            </a:r>
            <a:r>
              <a:rPr lang="en-US" sz="1400" dirty="0"/>
              <a:t> </a:t>
            </a:r>
            <a:r>
              <a:rPr lang="en-US" sz="1400" dirty="0" err="1"/>
              <a:t>dei</a:t>
            </a:r>
            <a:r>
              <a:rPr lang="en-US" sz="1400" dirty="0"/>
              <a:t> </a:t>
            </a:r>
            <a:r>
              <a:rPr lang="en-US" sz="1400" dirty="0" err="1"/>
              <a:t>luoghi</a:t>
            </a:r>
            <a:r>
              <a:rPr lang="en-US" sz="1400" dirty="0"/>
              <a:t> di </a:t>
            </a:r>
            <a:r>
              <a:rPr lang="en-US" sz="1400" dirty="0" err="1"/>
              <a:t>culto</a:t>
            </a:r>
            <a:r>
              <a:rPr lang="en-US" sz="1400" dirty="0"/>
              <a:t>, </a:t>
            </a:r>
            <a:r>
              <a:rPr lang="en-US" sz="1400" dirty="0" err="1"/>
              <a:t>i</a:t>
            </a:r>
            <a:r>
              <a:rPr lang="en-US" sz="1400" dirty="0"/>
              <a:t> </a:t>
            </a:r>
            <a:r>
              <a:rPr lang="en-US" sz="1400" dirty="0" err="1"/>
              <a:t>cristiani</a:t>
            </a:r>
            <a:r>
              <a:rPr lang="en-US" sz="1400" dirty="0"/>
              <a:t> </a:t>
            </a:r>
            <a:r>
              <a:rPr lang="en-US" sz="1400" dirty="0" err="1"/>
              <a:t>hanno</a:t>
            </a:r>
            <a:r>
              <a:rPr lang="en-US" sz="1400" dirty="0"/>
              <a:t> </a:t>
            </a:r>
            <a:r>
              <a:rPr lang="en-US" sz="1400" dirty="0" err="1"/>
              <a:t>dedicato</a:t>
            </a:r>
            <a:r>
              <a:rPr lang="en-US" sz="1400" dirty="0"/>
              <a:t> </a:t>
            </a:r>
            <a:r>
              <a:rPr lang="en-US" sz="1400" dirty="0" err="1"/>
              <a:t>una</a:t>
            </a:r>
            <a:r>
              <a:rPr lang="en-US" sz="1400" dirty="0"/>
              <a:t> </a:t>
            </a:r>
            <a:r>
              <a:rPr lang="en-US" sz="1400" dirty="0" err="1"/>
              <a:t>grande</a:t>
            </a:r>
            <a:r>
              <a:rPr lang="en-US" sz="1400" dirty="0"/>
              <a:t> </a:t>
            </a:r>
            <a:r>
              <a:rPr lang="en-US" sz="1400" dirty="0" err="1"/>
              <a:t>attenzione</a:t>
            </a:r>
            <a:r>
              <a:rPr lang="en-US" sz="1400" dirty="0"/>
              <a:t> </a:t>
            </a:r>
            <a:r>
              <a:rPr lang="en-US" sz="1400" dirty="0" err="1"/>
              <a:t>alla</a:t>
            </a:r>
            <a:r>
              <a:rPr lang="en-US" sz="1400" dirty="0"/>
              <a:t> “</a:t>
            </a:r>
            <a:r>
              <a:rPr lang="en-US" sz="1400" dirty="0" err="1"/>
              <a:t>soglia</a:t>
            </a:r>
            <a:r>
              <a:rPr lang="en-US" sz="1400" dirty="0"/>
              <a:t>”. </a:t>
            </a:r>
            <a:r>
              <a:rPr lang="en-US" sz="1400" dirty="0" err="1"/>
              <a:t>Tante</a:t>
            </a:r>
            <a:r>
              <a:rPr lang="en-US" sz="1400" dirty="0"/>
              <a:t> </a:t>
            </a:r>
            <a:r>
              <a:rPr lang="en-US" sz="1400" dirty="0" err="1"/>
              <a:t>sono</a:t>
            </a:r>
            <a:r>
              <a:rPr lang="en-US" sz="1400" dirty="0"/>
              <a:t> le sue figure – </a:t>
            </a:r>
            <a:r>
              <a:rPr lang="en-US" sz="1400" dirty="0" err="1"/>
              <a:t>pronao</a:t>
            </a:r>
            <a:r>
              <a:rPr lang="en-US" sz="1400" dirty="0"/>
              <a:t>, </a:t>
            </a:r>
            <a:r>
              <a:rPr lang="en-US" sz="1400" dirty="0" err="1"/>
              <a:t>nartece</a:t>
            </a:r>
            <a:r>
              <a:rPr lang="en-US" sz="1400" dirty="0"/>
              <a:t>, </a:t>
            </a:r>
            <a:r>
              <a:rPr lang="en-US" sz="1400" dirty="0" err="1"/>
              <a:t>atrio</a:t>
            </a:r>
            <a:r>
              <a:rPr lang="en-US" sz="1400" dirty="0"/>
              <a:t>, portico, </a:t>
            </a:r>
            <a:r>
              <a:rPr lang="en-US" sz="1400" dirty="0" err="1"/>
              <a:t>portale</a:t>
            </a:r>
            <a:r>
              <a:rPr lang="en-US" sz="1400" dirty="0"/>
              <a:t> –, ma </a:t>
            </a:r>
            <a:r>
              <a:rPr lang="en-US" sz="1400" dirty="0" err="1"/>
              <a:t>sempre</a:t>
            </a:r>
            <a:r>
              <a:rPr lang="en-US" sz="1400" dirty="0"/>
              <a:t> ci </a:t>
            </a:r>
            <a:r>
              <a:rPr lang="en-US" sz="1400" dirty="0" err="1"/>
              <a:t>si</a:t>
            </a:r>
            <a:r>
              <a:rPr lang="en-US" sz="1400" dirty="0"/>
              <a:t> </a:t>
            </a:r>
            <a:r>
              <a:rPr lang="en-US" sz="1400" dirty="0" err="1"/>
              <a:t>è</a:t>
            </a:r>
            <a:r>
              <a:rPr lang="en-US" sz="1400" dirty="0"/>
              <a:t> </a:t>
            </a:r>
            <a:r>
              <a:rPr lang="en-US" sz="1400" dirty="0" err="1"/>
              <a:t>preoccupati</a:t>
            </a:r>
            <a:r>
              <a:rPr lang="en-US" sz="1400" dirty="0"/>
              <a:t> </a:t>
            </a:r>
            <a:r>
              <a:rPr lang="en-US" sz="1400" dirty="0" err="1"/>
              <a:t>dell’importanza</a:t>
            </a:r>
            <a:r>
              <a:rPr lang="en-US" sz="1400" dirty="0"/>
              <a:t> </a:t>
            </a:r>
            <a:r>
              <a:rPr lang="en-US" sz="1400" dirty="0" err="1"/>
              <a:t>della</a:t>
            </a:r>
            <a:r>
              <a:rPr lang="en-US" sz="1400" dirty="0"/>
              <a:t> “</a:t>
            </a:r>
            <a:r>
              <a:rPr lang="en-US" sz="1400" dirty="0" err="1"/>
              <a:t>soglia</a:t>
            </a:r>
            <a:r>
              <a:rPr lang="en-US" sz="1400" dirty="0"/>
              <a:t>” da </a:t>
            </a:r>
            <a:r>
              <a:rPr lang="en-US" sz="1400" dirty="0" err="1"/>
              <a:t>varcare</a:t>
            </a:r>
            <a:r>
              <a:rPr lang="en-US" sz="1400" dirty="0"/>
              <a:t>. </a:t>
            </a:r>
            <a:r>
              <a:rPr lang="en-US" sz="1400" dirty="0" err="1"/>
              <a:t>Gli</a:t>
            </a:r>
            <a:r>
              <a:rPr lang="en-US" sz="1400" dirty="0"/>
              <a:t> </a:t>
            </a:r>
            <a:r>
              <a:rPr lang="en-US" sz="1400" dirty="0" err="1"/>
              <a:t>ingressi</a:t>
            </a:r>
            <a:r>
              <a:rPr lang="en-US" sz="1400" dirty="0"/>
              <a:t> non </a:t>
            </a:r>
            <a:r>
              <a:rPr lang="en-US" sz="1400" dirty="0" err="1"/>
              <a:t>si</a:t>
            </a:r>
            <a:r>
              <a:rPr lang="en-US" sz="1400" dirty="0"/>
              <a:t> </a:t>
            </a:r>
            <a:r>
              <a:rPr lang="en-US" sz="1400" dirty="0" err="1"/>
              <a:t>presentano</a:t>
            </a:r>
            <a:r>
              <a:rPr lang="en-US" sz="1400" dirty="0"/>
              <a:t> </a:t>
            </a:r>
            <a:r>
              <a:rPr lang="en-US" sz="1400" dirty="0" err="1"/>
              <a:t>mai</a:t>
            </a:r>
            <a:r>
              <a:rPr lang="en-US" sz="1400" dirty="0"/>
              <a:t> come </a:t>
            </a:r>
            <a:r>
              <a:rPr lang="en-US" sz="1400" dirty="0" err="1"/>
              <a:t>confini</a:t>
            </a:r>
            <a:r>
              <a:rPr lang="en-US" sz="1400" dirty="0"/>
              <a:t> </a:t>
            </a:r>
            <a:r>
              <a:rPr lang="en-US" sz="1400" dirty="0" err="1"/>
              <a:t>irrigiditi</a:t>
            </a:r>
            <a:r>
              <a:rPr lang="en-US" sz="1400" dirty="0"/>
              <a:t>, ma </a:t>
            </a:r>
            <a:r>
              <a:rPr lang="en-US" sz="1400" dirty="0" err="1"/>
              <a:t>neppure</a:t>
            </a:r>
            <a:r>
              <a:rPr lang="en-US" sz="1400" dirty="0"/>
              <a:t> </a:t>
            </a:r>
            <a:r>
              <a:rPr lang="en-US" sz="1400" dirty="0" err="1"/>
              <a:t>neutri</a:t>
            </a:r>
            <a:r>
              <a:rPr lang="en-US" sz="1400" dirty="0"/>
              <a:t>. Non </a:t>
            </a:r>
            <a:r>
              <a:rPr lang="en-US" sz="1400" dirty="0" err="1"/>
              <a:t>sono</a:t>
            </a:r>
            <a:r>
              <a:rPr lang="en-US" sz="1400" dirty="0"/>
              <a:t> </a:t>
            </a:r>
            <a:r>
              <a:rPr lang="en-US" sz="1400" dirty="0" err="1"/>
              <a:t>troppo</a:t>
            </a:r>
            <a:r>
              <a:rPr lang="en-US" sz="1400" dirty="0"/>
              <a:t> </a:t>
            </a:r>
            <a:r>
              <a:rPr lang="en-US" sz="1400" dirty="0" err="1"/>
              <a:t>ingombranti</a:t>
            </a:r>
            <a:r>
              <a:rPr lang="en-US" sz="1400" dirty="0"/>
              <a:t> al </a:t>
            </a:r>
            <a:r>
              <a:rPr lang="en-US" sz="1400" dirty="0" err="1"/>
              <a:t>punto</a:t>
            </a:r>
            <a:r>
              <a:rPr lang="en-US" sz="1400" dirty="0"/>
              <a:t> da </a:t>
            </a:r>
            <a:r>
              <a:rPr lang="en-US" sz="1400" dirty="0" err="1"/>
              <a:t>impedire</a:t>
            </a:r>
            <a:r>
              <a:rPr lang="en-US" sz="1400" dirty="0"/>
              <a:t> </a:t>
            </a:r>
            <a:r>
              <a:rPr lang="en-US" sz="1400" dirty="0" err="1"/>
              <a:t>ai</a:t>
            </a:r>
            <a:r>
              <a:rPr lang="en-US" sz="1400" dirty="0"/>
              <a:t> </a:t>
            </a:r>
            <a:r>
              <a:rPr lang="en-US" sz="1400" dirty="0" err="1"/>
              <a:t>più</a:t>
            </a:r>
            <a:r>
              <a:rPr lang="en-US" sz="1400" dirty="0"/>
              <a:t> di </a:t>
            </a:r>
            <a:r>
              <a:rPr lang="en-US" sz="1400" dirty="0" err="1"/>
              <a:t>entrare</a:t>
            </a:r>
            <a:r>
              <a:rPr lang="en-US" sz="1400" dirty="0"/>
              <a:t>; la </a:t>
            </a:r>
            <a:r>
              <a:rPr lang="en-US" sz="1400" dirty="0" err="1"/>
              <a:t>comunità</a:t>
            </a:r>
            <a:r>
              <a:rPr lang="en-US" sz="1400" dirty="0"/>
              <a:t> </a:t>
            </a:r>
            <a:r>
              <a:rPr lang="en-US" sz="1400" dirty="0" err="1"/>
              <a:t>cristiana</a:t>
            </a:r>
            <a:r>
              <a:rPr lang="en-US" sz="1400" dirty="0"/>
              <a:t> </a:t>
            </a:r>
            <a:r>
              <a:rPr lang="en-US" sz="1400" dirty="0" err="1"/>
              <a:t>infatti</a:t>
            </a:r>
            <a:r>
              <a:rPr lang="en-US" sz="1400" dirty="0"/>
              <a:t> non </a:t>
            </a:r>
            <a:r>
              <a:rPr lang="en-US" sz="1400" dirty="0" err="1"/>
              <a:t>è</a:t>
            </a:r>
            <a:r>
              <a:rPr lang="en-US" sz="1400" dirty="0"/>
              <a:t> </a:t>
            </a:r>
            <a:r>
              <a:rPr lang="en-US" sz="1400" dirty="0" err="1"/>
              <a:t>elitaria</a:t>
            </a:r>
            <a:r>
              <a:rPr lang="en-US" sz="1400" dirty="0"/>
              <a:t> né </a:t>
            </a:r>
            <a:r>
              <a:rPr lang="en-US" sz="1400" dirty="0" err="1"/>
              <a:t>selettiva</a:t>
            </a:r>
            <a:r>
              <a:rPr lang="en-US" sz="1400" dirty="0"/>
              <a:t>. Ma non </a:t>
            </a:r>
            <a:r>
              <a:rPr lang="en-US" sz="1400" dirty="0" err="1"/>
              <a:t>sono</a:t>
            </a:r>
            <a:r>
              <a:rPr lang="en-US" sz="1400" dirty="0"/>
              <a:t> </a:t>
            </a:r>
            <a:r>
              <a:rPr lang="en-US" sz="1400" dirty="0" err="1"/>
              <a:t>neppure</a:t>
            </a:r>
            <a:r>
              <a:rPr lang="en-US" sz="1400" dirty="0"/>
              <a:t> </a:t>
            </a:r>
            <a:r>
              <a:rPr lang="en-US" sz="1400" dirty="0" err="1"/>
              <a:t>disabitati</a:t>
            </a:r>
            <a:r>
              <a:rPr lang="en-US" sz="1400" dirty="0"/>
              <a:t> </a:t>
            </a:r>
            <a:r>
              <a:rPr lang="en-US" sz="1400" dirty="0" err="1"/>
              <a:t>tanto</a:t>
            </a:r>
            <a:r>
              <a:rPr lang="en-US" sz="1400" dirty="0"/>
              <a:t> da </a:t>
            </a:r>
            <a:r>
              <a:rPr lang="en-US" sz="1400" dirty="0" err="1"/>
              <a:t>essere</a:t>
            </a:r>
            <a:r>
              <a:rPr lang="en-US" sz="1400" dirty="0"/>
              <a:t> </a:t>
            </a:r>
            <a:r>
              <a:rPr lang="en-US" sz="1400" dirty="0" err="1"/>
              <a:t>freddi</a:t>
            </a:r>
            <a:r>
              <a:rPr lang="en-US" sz="1400" dirty="0"/>
              <a:t> e </a:t>
            </a:r>
            <a:r>
              <a:rPr lang="en-US" sz="1400" dirty="0" err="1"/>
              <a:t>inospitali</a:t>
            </a:r>
            <a:r>
              <a:rPr lang="en-US" sz="1400" dirty="0"/>
              <a:t> </a:t>
            </a:r>
            <a:r>
              <a:rPr lang="en-US" sz="1400" dirty="0" err="1"/>
              <a:t>nela</a:t>
            </a:r>
            <a:r>
              <a:rPr lang="en-US" sz="1400" dirty="0"/>
              <a:t> </a:t>
            </a:r>
            <a:r>
              <a:rPr lang="en-US" sz="1400" dirty="0" err="1"/>
              <a:t>loro</a:t>
            </a:r>
            <a:r>
              <a:rPr lang="en-US" sz="1400" dirty="0"/>
              <a:t> </a:t>
            </a:r>
            <a:r>
              <a:rPr lang="en-US" sz="1400" dirty="0" err="1"/>
              <a:t>indifferenza</a:t>
            </a:r>
            <a:r>
              <a:rPr lang="en-US" sz="1400" dirty="0"/>
              <a:t>» [</a:t>
            </a:r>
            <a:r>
              <a:rPr lang="en-US" sz="1400" cap="small" dirty="0" err="1"/>
              <a:t>Busani</a:t>
            </a:r>
            <a:r>
              <a:rPr lang="en-US" sz="1400" dirty="0"/>
              <a:t> 2011, p. 261]</a:t>
            </a:r>
            <a:r>
              <a:rPr lang="en-US" sz="1400" dirty="0" smtClean="0"/>
              <a:t>.</a:t>
            </a:r>
          </a:p>
          <a:p>
            <a:pPr algn="just"/>
            <a:endParaRPr lang="it-IT" sz="1400" dirty="0"/>
          </a:p>
          <a:p>
            <a:pPr algn="just"/>
            <a:r>
              <a:rPr lang="it-IT" sz="1400" b="1" dirty="0"/>
              <a:t>1.3. Il canto d’ingresso come </a:t>
            </a:r>
            <a:r>
              <a:rPr lang="it-IT" sz="1400" b="1" i="1" dirty="0"/>
              <a:t>invito</a:t>
            </a:r>
            <a:r>
              <a:rPr lang="it-IT" sz="1400" b="1" dirty="0"/>
              <a:t>.</a:t>
            </a:r>
            <a:r>
              <a:rPr lang="it-IT" sz="1400" dirty="0"/>
              <a:t> Noi possiamo iniziare una celebrazione perché c’è l’iniziativa di Dio che non si è interrotta, non è sospesa! </a:t>
            </a:r>
          </a:p>
          <a:p>
            <a:pPr algn="just"/>
            <a:r>
              <a:rPr lang="it-IT" sz="1400" dirty="0"/>
              <a:t>«</a:t>
            </a:r>
            <a:r>
              <a:rPr lang="en-US" sz="1400" dirty="0"/>
              <a:t>Non </a:t>
            </a:r>
            <a:r>
              <a:rPr lang="en-US" sz="1400" dirty="0" err="1"/>
              <a:t>sai</a:t>
            </a:r>
            <a:r>
              <a:rPr lang="en-US" sz="1400" dirty="0"/>
              <a:t> </a:t>
            </a:r>
            <a:r>
              <a:rPr lang="en-US" sz="1400" dirty="0" err="1"/>
              <a:t>credere</a:t>
            </a:r>
            <a:r>
              <a:rPr lang="en-US" sz="1400" dirty="0"/>
              <a:t>? </a:t>
            </a:r>
            <a:r>
              <a:rPr lang="en-US" sz="1400" dirty="0" err="1"/>
              <a:t>Puoi</a:t>
            </a:r>
            <a:r>
              <a:rPr lang="en-US" sz="1400" dirty="0"/>
              <a:t> </a:t>
            </a:r>
            <a:r>
              <a:rPr lang="en-US" sz="1400" dirty="0" err="1"/>
              <a:t>cominciare</a:t>
            </a:r>
            <a:r>
              <a:rPr lang="en-US" sz="1400" dirty="0"/>
              <a:t> a </a:t>
            </a:r>
            <a:r>
              <a:rPr lang="en-US" sz="1400" dirty="0" err="1"/>
              <a:t>vivere</a:t>
            </a:r>
            <a:r>
              <a:rPr lang="en-US" sz="1400" dirty="0"/>
              <a:t> da </a:t>
            </a:r>
            <a:r>
              <a:rPr lang="en-US" sz="1400" dirty="0" err="1"/>
              <a:t>credente</a:t>
            </a:r>
            <a:r>
              <a:rPr lang="en-US" sz="1400" dirty="0"/>
              <a:t>. Non </a:t>
            </a:r>
            <a:r>
              <a:rPr lang="en-US" sz="1400" dirty="0" err="1"/>
              <a:t>sai</a:t>
            </a:r>
            <a:r>
              <a:rPr lang="en-US" sz="1400" dirty="0"/>
              <a:t> </a:t>
            </a:r>
            <a:r>
              <a:rPr lang="en-US" sz="1400" dirty="0" err="1"/>
              <a:t>ascoltare</a:t>
            </a:r>
            <a:r>
              <a:rPr lang="en-US" sz="1400" dirty="0"/>
              <a:t> la </a:t>
            </a:r>
            <a:r>
              <a:rPr lang="en-US" sz="1400" dirty="0" err="1"/>
              <a:t>Parola</a:t>
            </a:r>
            <a:r>
              <a:rPr lang="en-US" sz="1400" dirty="0"/>
              <a:t>? </a:t>
            </a:r>
            <a:r>
              <a:rPr lang="en-US" sz="1400" dirty="0" err="1"/>
              <a:t>Tu</a:t>
            </a:r>
            <a:r>
              <a:rPr lang="en-US" sz="1400" dirty="0"/>
              <a:t> </a:t>
            </a:r>
            <a:r>
              <a:rPr lang="en-US" sz="1400" dirty="0" err="1"/>
              <a:t>puoi</a:t>
            </a:r>
            <a:r>
              <a:rPr lang="en-US" sz="1400" dirty="0"/>
              <a:t> </a:t>
            </a:r>
            <a:r>
              <a:rPr lang="en-US" sz="1400" dirty="0" err="1"/>
              <a:t>cominciare</a:t>
            </a:r>
            <a:r>
              <a:rPr lang="en-US" sz="1400" dirty="0"/>
              <a:t> ad </a:t>
            </a:r>
            <a:r>
              <a:rPr lang="en-US" sz="1400" dirty="0" err="1"/>
              <a:t>ascoltare</a:t>
            </a:r>
            <a:r>
              <a:rPr lang="en-US" sz="1400" dirty="0"/>
              <a:t>. Non </a:t>
            </a:r>
            <a:r>
              <a:rPr lang="en-US" sz="1400" dirty="0" err="1"/>
              <a:t>sai</a:t>
            </a:r>
            <a:r>
              <a:rPr lang="en-US" sz="1400" dirty="0"/>
              <a:t> </a:t>
            </a:r>
            <a:r>
              <a:rPr lang="en-US" sz="1400" dirty="0" err="1"/>
              <a:t>pregare</a:t>
            </a:r>
            <a:r>
              <a:rPr lang="en-US" sz="1400" dirty="0"/>
              <a:t>? Ti </a:t>
            </a:r>
            <a:r>
              <a:rPr lang="en-US" sz="1400" dirty="0" err="1"/>
              <a:t>è</a:t>
            </a:r>
            <a:r>
              <a:rPr lang="en-US" sz="1400" dirty="0"/>
              <a:t> </a:t>
            </a:r>
            <a:r>
              <a:rPr lang="en-US" sz="1400" dirty="0" err="1"/>
              <a:t>dato</a:t>
            </a:r>
            <a:r>
              <a:rPr lang="en-US" sz="1400" dirty="0"/>
              <a:t> un </a:t>
            </a:r>
            <a:r>
              <a:rPr lang="en-US" sz="1400" i="1" dirty="0" err="1"/>
              <a:t>Ordo</a:t>
            </a:r>
            <a:r>
              <a:rPr lang="en-US" sz="1400" i="1" dirty="0"/>
              <a:t> </a:t>
            </a:r>
            <a:r>
              <a:rPr lang="en-US" sz="1400" i="1" dirty="0" err="1"/>
              <a:t>Orationis</a:t>
            </a:r>
            <a:r>
              <a:rPr lang="en-US" sz="1400" dirty="0"/>
              <a:t>. Non </a:t>
            </a:r>
            <a:r>
              <a:rPr lang="en-US" sz="1400" dirty="0" err="1"/>
              <a:t>sai</a:t>
            </a:r>
            <a:r>
              <a:rPr lang="en-US" sz="1400" dirty="0"/>
              <a:t> </a:t>
            </a:r>
            <a:r>
              <a:rPr lang="en-US" sz="1400" dirty="0" err="1"/>
              <a:t>vivere</a:t>
            </a:r>
            <a:r>
              <a:rPr lang="en-US" sz="1400" dirty="0"/>
              <a:t> in </a:t>
            </a:r>
            <a:r>
              <a:rPr lang="en-US" sz="1400" dirty="0" err="1"/>
              <a:t>comunione</a:t>
            </a:r>
            <a:r>
              <a:rPr lang="en-US" sz="1400" dirty="0"/>
              <a:t>? </a:t>
            </a:r>
            <a:r>
              <a:rPr lang="en-US" sz="1400" dirty="0" err="1"/>
              <a:t>Esiste</a:t>
            </a:r>
            <a:r>
              <a:rPr lang="en-US" sz="1400" dirty="0"/>
              <a:t> un </a:t>
            </a:r>
            <a:r>
              <a:rPr lang="en-US" sz="1400" i="1" dirty="0" err="1"/>
              <a:t>Ordo</a:t>
            </a:r>
            <a:r>
              <a:rPr lang="en-US" sz="1400" i="1" dirty="0"/>
              <a:t> </a:t>
            </a:r>
            <a:r>
              <a:rPr lang="en-US" sz="1400" i="1" dirty="0" err="1"/>
              <a:t>Communionis</a:t>
            </a:r>
            <a:r>
              <a:rPr lang="en-US" sz="1400" dirty="0"/>
              <a:t>. I </a:t>
            </a:r>
            <a:r>
              <a:rPr lang="en-US" sz="1400" dirty="0" err="1"/>
              <a:t>riti</a:t>
            </a:r>
            <a:r>
              <a:rPr lang="en-US" sz="1400" dirty="0"/>
              <a:t> </a:t>
            </a:r>
            <a:r>
              <a:rPr lang="en-US" sz="1400" dirty="0" err="1"/>
              <a:t>d’inizio</a:t>
            </a:r>
            <a:r>
              <a:rPr lang="en-US" sz="1400" dirty="0"/>
              <a:t> </a:t>
            </a:r>
            <a:r>
              <a:rPr lang="en-US" sz="1400" dirty="0" err="1"/>
              <a:t>hanno</a:t>
            </a:r>
            <a:r>
              <a:rPr lang="en-US" sz="1400" dirty="0"/>
              <a:t> </a:t>
            </a:r>
            <a:r>
              <a:rPr lang="en-US" sz="1400" dirty="0" err="1"/>
              <a:t>il</a:t>
            </a:r>
            <a:r>
              <a:rPr lang="en-US" sz="1400" dirty="0"/>
              <a:t> </a:t>
            </a:r>
            <a:r>
              <a:rPr lang="en-US" sz="1400" dirty="0" err="1"/>
              <a:t>carattere</a:t>
            </a:r>
            <a:r>
              <a:rPr lang="en-US" sz="1400" dirty="0"/>
              <a:t> </a:t>
            </a:r>
            <a:r>
              <a:rPr lang="en-US" sz="1400" dirty="0" err="1"/>
              <a:t>specifico</a:t>
            </a:r>
            <a:r>
              <a:rPr lang="en-US" sz="1400" dirty="0"/>
              <a:t> di </a:t>
            </a:r>
            <a:r>
              <a:rPr lang="en-US" sz="1400" dirty="0" err="1"/>
              <a:t>invitare</a:t>
            </a:r>
            <a:r>
              <a:rPr lang="en-US" sz="1400" dirty="0"/>
              <a:t> ad </a:t>
            </a:r>
            <a:r>
              <a:rPr lang="en-US" sz="1400" dirty="0" err="1"/>
              <a:t>entrare</a:t>
            </a:r>
            <a:r>
              <a:rPr lang="en-US" sz="1400" dirty="0"/>
              <a:t>, a non </a:t>
            </a:r>
            <a:r>
              <a:rPr lang="en-US" sz="1400" dirty="0" err="1"/>
              <a:t>fermarsi</a:t>
            </a:r>
            <a:r>
              <a:rPr lang="en-US" sz="1400" dirty="0"/>
              <a:t>, da </a:t>
            </a:r>
            <a:r>
              <a:rPr lang="en-US" sz="1400" dirty="0" err="1"/>
              <a:t>cristiani</a:t>
            </a:r>
            <a:r>
              <a:rPr lang="en-US" sz="1400" dirty="0"/>
              <a:t> </a:t>
            </a:r>
            <a:r>
              <a:rPr lang="en-US" sz="1400" dirty="0" err="1"/>
              <a:t>dalla</a:t>
            </a:r>
            <a:r>
              <a:rPr lang="en-US" sz="1400" dirty="0"/>
              <a:t> </a:t>
            </a:r>
            <a:r>
              <a:rPr lang="en-US" sz="1400" dirty="0" err="1"/>
              <a:t>fede</a:t>
            </a:r>
            <a:r>
              <a:rPr lang="en-US" sz="1400" dirty="0"/>
              <a:t> </a:t>
            </a:r>
            <a:r>
              <a:rPr lang="en-US" sz="1400" dirty="0" err="1"/>
              <a:t>oziosa</a:t>
            </a:r>
            <a:r>
              <a:rPr lang="en-US" sz="1400" dirty="0"/>
              <a:t>, </a:t>
            </a:r>
            <a:r>
              <a:rPr lang="en-US" sz="1400" dirty="0" err="1"/>
              <a:t>sulla</a:t>
            </a:r>
            <a:r>
              <a:rPr lang="en-US" sz="1400" dirty="0"/>
              <a:t> </a:t>
            </a:r>
            <a:r>
              <a:rPr lang="en-US" sz="1400" dirty="0" err="1"/>
              <a:t>soglia</a:t>
            </a:r>
            <a:r>
              <a:rPr lang="en-US" sz="1400" dirty="0"/>
              <a:t> ad </a:t>
            </a:r>
            <a:r>
              <a:rPr lang="en-US" sz="1400" dirty="0" err="1"/>
              <a:t>aspettare</a:t>
            </a:r>
            <a:r>
              <a:rPr lang="en-US" sz="1400" dirty="0"/>
              <a:t> </a:t>
            </a:r>
            <a:r>
              <a:rPr lang="en-US" sz="1400" dirty="0" err="1"/>
              <a:t>che</a:t>
            </a:r>
            <a:r>
              <a:rPr lang="en-US" sz="1400" dirty="0"/>
              <a:t> ci </a:t>
            </a:r>
            <a:r>
              <a:rPr lang="en-US" sz="1400" dirty="0" err="1"/>
              <a:t>siano</a:t>
            </a:r>
            <a:r>
              <a:rPr lang="en-US" sz="1400" dirty="0"/>
              <a:t> </a:t>
            </a:r>
            <a:r>
              <a:rPr lang="en-US" sz="1400" dirty="0" err="1"/>
              <a:t>tutte</a:t>
            </a:r>
            <a:r>
              <a:rPr lang="en-US" sz="1400" dirty="0"/>
              <a:t> le </a:t>
            </a:r>
            <a:r>
              <a:rPr lang="en-US" sz="1400" dirty="0" err="1"/>
              <a:t>condizioni</a:t>
            </a:r>
            <a:r>
              <a:rPr lang="en-US" sz="1400" dirty="0"/>
              <a:t> per </a:t>
            </a:r>
            <a:r>
              <a:rPr lang="en-US" sz="1400" dirty="0" err="1"/>
              <a:t>poter</a:t>
            </a:r>
            <a:r>
              <a:rPr lang="en-US" sz="1400" dirty="0"/>
              <a:t> </a:t>
            </a:r>
            <a:r>
              <a:rPr lang="en-US" sz="1400" dirty="0" err="1"/>
              <a:t>entrare</a:t>
            </a:r>
            <a:r>
              <a:rPr lang="en-US" sz="1400" dirty="0"/>
              <a:t>: non ci </a:t>
            </a:r>
            <a:r>
              <a:rPr lang="en-US" sz="1400" dirty="0" err="1"/>
              <a:t>saranno</a:t>
            </a:r>
            <a:r>
              <a:rPr lang="en-US" sz="1400" dirty="0"/>
              <a:t> </a:t>
            </a:r>
            <a:r>
              <a:rPr lang="en-US" sz="1400" dirty="0" err="1"/>
              <a:t>mai</a:t>
            </a:r>
            <a:r>
              <a:rPr lang="en-US" sz="1400" dirty="0"/>
              <a:t>! La </a:t>
            </a:r>
            <a:r>
              <a:rPr lang="en-US" sz="1400" dirty="0" err="1"/>
              <a:t>liturgia</a:t>
            </a:r>
            <a:r>
              <a:rPr lang="en-US" sz="1400" dirty="0"/>
              <a:t> </a:t>
            </a:r>
            <a:r>
              <a:rPr lang="en-US" sz="1400" dirty="0" err="1"/>
              <a:t>ti</a:t>
            </a:r>
            <a:r>
              <a:rPr lang="en-US" sz="1400" dirty="0"/>
              <a:t> immerge </a:t>
            </a:r>
            <a:r>
              <a:rPr lang="en-US" sz="1400" dirty="0" err="1"/>
              <a:t>nel</a:t>
            </a:r>
            <a:r>
              <a:rPr lang="en-US" sz="1400" dirty="0"/>
              <a:t> </a:t>
            </a:r>
            <a:r>
              <a:rPr lang="en-US" sz="1400" dirty="0" err="1"/>
              <a:t>mistero</a:t>
            </a:r>
            <a:r>
              <a:rPr lang="en-US" sz="1400" dirty="0"/>
              <a:t> </a:t>
            </a:r>
            <a:r>
              <a:rPr lang="en-US" sz="1400" dirty="0" err="1"/>
              <a:t>senza</a:t>
            </a:r>
            <a:r>
              <a:rPr lang="en-US" sz="1400" dirty="0"/>
              <a:t> </a:t>
            </a:r>
            <a:r>
              <a:rPr lang="en-US" sz="1400" dirty="0" err="1"/>
              <a:t>troppi</a:t>
            </a:r>
            <a:r>
              <a:rPr lang="en-US" sz="1400" dirty="0"/>
              <a:t> </a:t>
            </a:r>
            <a:r>
              <a:rPr lang="en-US" sz="1400" dirty="0" err="1"/>
              <a:t>presupposti</a:t>
            </a:r>
            <a:r>
              <a:rPr lang="en-US" sz="1400" dirty="0"/>
              <a:t>, con </a:t>
            </a:r>
            <a:r>
              <a:rPr lang="en-US" sz="1400" dirty="0" err="1"/>
              <a:t>molti</a:t>
            </a:r>
            <a:r>
              <a:rPr lang="en-US" sz="1400" dirty="0"/>
              <a:t> </a:t>
            </a:r>
            <a:r>
              <a:rPr lang="en-US" sz="1400" dirty="0" err="1"/>
              <a:t>orientamenti</a:t>
            </a:r>
            <a:r>
              <a:rPr lang="it-IT" sz="1400" dirty="0"/>
              <a:t>» [</a:t>
            </a:r>
            <a:r>
              <a:rPr lang="it-IT" sz="1400" cap="small" dirty="0" err="1"/>
              <a:t>Busani</a:t>
            </a:r>
            <a:r>
              <a:rPr lang="it-IT" sz="1400" dirty="0"/>
              <a:t> 2005, pp. 190-191].</a:t>
            </a:r>
          </a:p>
        </p:txBody>
      </p:sp>
    </p:spTree>
    <p:extLst>
      <p:ext uri="{BB962C8B-B14F-4D97-AF65-F5344CB8AC3E}">
        <p14:creationId xmlns:p14="http://schemas.microsoft.com/office/powerpoint/2010/main" val="148535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1525</TotalTime>
  <Words>2255</Words>
  <Application>Microsoft Macintosh PowerPoint</Application>
  <PresentationFormat>On-screen Show (4:3)</PresentationFormat>
  <Paragraphs>475</Paragraphs>
  <Slides>30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dc:creator>
  <cp:lastModifiedBy>Gabriele</cp:lastModifiedBy>
  <cp:revision>60</cp:revision>
  <dcterms:created xsi:type="dcterms:W3CDTF">2016-01-05T14:50:45Z</dcterms:created>
  <dcterms:modified xsi:type="dcterms:W3CDTF">2016-01-21T12:43:24Z</dcterms:modified>
</cp:coreProperties>
</file>